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1372" r:id="rId2"/>
    <p:sldId id="257" r:id="rId3"/>
    <p:sldId id="1411" r:id="rId4"/>
    <p:sldId id="1412" r:id="rId5"/>
    <p:sldId id="1413" r:id="rId6"/>
    <p:sldId id="1414" r:id="rId7"/>
    <p:sldId id="1415" r:id="rId8"/>
    <p:sldId id="1416" r:id="rId9"/>
    <p:sldId id="1417" r:id="rId10"/>
    <p:sldId id="1418" r:id="rId11"/>
    <p:sldId id="1312" r:id="rId12"/>
    <p:sldId id="1313" r:id="rId13"/>
    <p:sldId id="1314" r:id="rId14"/>
    <p:sldId id="1315" r:id="rId15"/>
    <p:sldId id="1419" r:id="rId16"/>
    <p:sldId id="1317" r:id="rId17"/>
    <p:sldId id="1318" r:id="rId18"/>
    <p:sldId id="1319" r:id="rId19"/>
    <p:sldId id="1320" r:id="rId20"/>
    <p:sldId id="1328" r:id="rId21"/>
    <p:sldId id="1322" r:id="rId22"/>
    <p:sldId id="1329" r:id="rId23"/>
    <p:sldId id="1324" r:id="rId24"/>
    <p:sldId id="1325" r:id="rId25"/>
    <p:sldId id="1327" r:id="rId26"/>
    <p:sldId id="1420" r:id="rId27"/>
    <p:sldId id="1421" r:id="rId28"/>
    <p:sldId id="1330" r:id="rId29"/>
    <p:sldId id="1331" r:id="rId30"/>
    <p:sldId id="1332" r:id="rId31"/>
    <p:sldId id="1369" r:id="rId32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8" autoAdjust="0"/>
    <p:restoredTop sz="93227" autoAdjust="0"/>
  </p:normalViewPr>
  <p:slideViewPr>
    <p:cSldViewPr snapToGrid="0">
      <p:cViewPr varScale="1">
        <p:scale>
          <a:sx n="63" d="100"/>
          <a:sy n="63" d="100"/>
        </p:scale>
        <p:origin x="61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3584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6C623F-5A89-4F6B-B0D8-3142D21F65AF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12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0387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1A1DAE7-36E9-4E62-907F-C6D2BAEC3DC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12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03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038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9894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D088B04-D973-4DE8-AC03-B1F696C1E115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1411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28D59F9-AF27-478B-ABBE-5ADADA2E5190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14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1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1818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FFB355-CA87-4859-AD5D-0FB55E960B3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5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CBD079D-87B0-49E0-8C97-D7F6E7367A96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243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689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FFB355-CA87-4859-AD5D-0FB55E960B3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5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CBD079D-87B0-49E0-8C97-D7F6E7367A96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243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5640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9247B2-41D2-489C-A107-E1842452A0E7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16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3459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69C26F5-D671-40CF-8D25-8DC4A0306CB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16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34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346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2878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09811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85944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39462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9742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6415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98164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76629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91575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79497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23996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92557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3179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D80A0D1-2000-4D58-B44F-FAD67E504749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98339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92581E5-F558-44C7-ACC4-B7162D3C67ED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983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39834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891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6785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12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46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6272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8296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3064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0.png"/><Relationship Id="rId7" Type="http://schemas.openxmlformats.org/officeDocument/2006/relationships/image" Target="../media/image46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../media/image45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352134" y="1874728"/>
            <a:ext cx="512377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/>
              <a:t>This lecture will be recorded and </a:t>
            </a:r>
          </a:p>
          <a:p>
            <a:pPr algn="ctr"/>
            <a:r>
              <a:rPr lang="de-DE" sz="2800" b="1" u="sng"/>
              <a:t>Subsequently uploaded in the </a:t>
            </a:r>
          </a:p>
          <a:p>
            <a:pPr algn="ctr"/>
            <a:r>
              <a:rPr lang="de-DE" sz="2800" b="1" u="sng"/>
              <a:t>world-wide-web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2935" y="912001"/>
            <a:ext cx="3327391" cy="2098816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5602" y="2879312"/>
            <a:ext cx="4426080" cy="272514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97458"/>
            <a:ext cx="12094029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Scrappage Allowance 2009 (Germany): Increase of government expenditure 5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€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6420011" y="3199062"/>
            <a:ext cx="1401346" cy="315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52"/>
              <a:t>Source: </a:t>
            </a:r>
            <a:r>
              <a:rPr lang="de-DE" sz="1452" dirty="0" err="1"/>
              <a:t>Destatis</a:t>
            </a:r>
            <a:endParaRPr lang="de-DE" sz="1452" dirty="0"/>
          </a:p>
        </p:txBody>
      </p:sp>
      <p:sp>
        <p:nvSpPr>
          <p:cNvPr id="17" name="TextBox 9"/>
          <p:cNvSpPr txBox="1"/>
          <p:nvPr/>
        </p:nvSpPr>
        <p:spPr>
          <a:xfrm>
            <a:off x="7061537" y="566200"/>
            <a:ext cx="225895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>
                <a:latin typeface="Arial" panose="020B0604020202020204" pitchFamily="34" charset="0"/>
                <a:cs typeface="Arial" panose="020B0604020202020204" pitchFamily="34" charset="0"/>
              </a:rPr>
              <a:t>Real economic growth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64B51B7E-C9AC-4C55-94E4-E4DCB6A250F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65FA3A5-EC0C-6718-FE82-1536480921EF}"/>
              </a:ext>
            </a:extLst>
          </p:cNvPr>
          <p:cNvSpPr txBox="1"/>
          <p:nvPr/>
        </p:nvSpPr>
        <p:spPr>
          <a:xfrm>
            <a:off x="2383972" y="2879311"/>
            <a:ext cx="23077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/>
              <a:t>Incoming orders</a:t>
            </a:r>
          </a:p>
        </p:txBody>
      </p:sp>
    </p:spTree>
    <p:extLst>
      <p:ext uri="{BB962C8B-B14F-4D97-AF65-F5344CB8AC3E}">
        <p14:creationId xmlns:p14="http://schemas.microsoft.com/office/powerpoint/2010/main" val="1449113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996287" y="249147"/>
            <a:ext cx="10365473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177" dirty="0">
                <a:solidFill>
                  <a:sysClr val="windowText" lastClr="000000"/>
                </a:solidFill>
              </a:rPr>
              <a:t>Multiplier effect </a:t>
            </a:r>
          </a:p>
          <a:p>
            <a:r>
              <a:rPr lang="en-US" sz="2177" dirty="0">
                <a:solidFill>
                  <a:sysClr val="windowText" lastClr="000000"/>
                </a:solidFill>
              </a:rPr>
              <a:t>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Scrappage Allowance 2009 </a:t>
            </a:r>
            <a:r>
              <a:rPr lang="en-US" sz="2177" dirty="0">
                <a:solidFill>
                  <a:sysClr val="windowText" lastClr="000000"/>
                </a:solidFill>
              </a:rPr>
              <a:t>within the Keynesian cross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188831" y="1412294"/>
            <a:ext cx="4703353" cy="4180758"/>
            <a:chOff x="1187624" y="908720"/>
            <a:chExt cx="5184576" cy="4608512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187624" y="5517232"/>
              <a:ext cx="518457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3"/>
          <p:cNvSpPr txBox="1"/>
          <p:nvPr/>
        </p:nvSpPr>
        <p:spPr>
          <a:xfrm>
            <a:off x="7153597" y="5622001"/>
            <a:ext cx="1210588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Income 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23"/>
          <p:cNvCxnSpPr/>
          <p:nvPr/>
        </p:nvCxnSpPr>
        <p:spPr>
          <a:xfrm flipV="1">
            <a:off x="3188831" y="1477618"/>
            <a:ext cx="4180758" cy="411543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26"/>
              <p:cNvSpPr txBox="1"/>
              <p:nvPr/>
            </p:nvSpPr>
            <p:spPr>
              <a:xfrm>
                <a:off x="7369589" y="2261510"/>
                <a:ext cx="2076274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𝐸𝑥𝑝𝑒𝑛𝑑𝑖𝑡𝑢𝑟𝑒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de-DE" sz="1633" i="1" smtClean="0">
                          <a:latin typeface="Cambria Math"/>
                          <a:cs typeface="Arial" panose="020B0604020202020204" pitchFamily="34" charset="0"/>
                        </a:rPr>
                        <m:t> (</m:t>
                      </m:r>
                      <m:sSub>
                        <m:sSubPr>
                          <m:ctrlP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1600" dirty="0">
                              <a:solidFill>
                                <a:srgbClr val="000000"/>
                              </a:solidFill>
                            </a:rPr>
                            <m:t>Y</m:t>
                          </m:r>
                          <m:r>
                            <m:rPr>
                              <m:nor/>
                            </m:rPr>
                            <a:rPr lang="de-DE" sz="1600" baseline="30000" dirty="0">
                              <a:solidFill>
                                <a:srgbClr val="000000"/>
                              </a:solidFill>
                            </a:rPr>
                            <m:t>D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de-DE" sz="1633" i="1">
                          <a:latin typeface="Cambria Math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589" y="2261510"/>
                <a:ext cx="2076274" cy="343620"/>
              </a:xfrm>
              <a:prstGeom prst="rect">
                <a:avLst/>
              </a:prstGeom>
              <a:blipFill>
                <a:blip r:embed="rId3"/>
                <a:stretch>
                  <a:fillRect b="-160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35"/>
              <p:cNvSpPr txBox="1"/>
              <p:nvPr/>
            </p:nvSpPr>
            <p:spPr>
              <a:xfrm>
                <a:off x="543758" y="4093615"/>
                <a:ext cx="1830833" cy="84619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1633" b="0" i="0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increase</m:t>
                      </m:r>
                      <m:r>
                        <a:rPr lang="de-DE" sz="1633" b="0" i="0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sz="1633" b="0" i="0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of</m:t>
                      </m:r>
                      <m:r>
                        <a:rPr lang="de-DE" sz="1633" b="0" i="0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sz="1633" b="0" i="0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governemnt</m:t>
                      </m:r>
                    </m:oMath>
                  </m:oMathPara>
                </a14:m>
                <a:endParaRPr lang="de-DE" sz="1633" b="0" i="0">
                  <a:latin typeface="Cambria Math" panose="02040503050406030204" pitchFamily="18" charset="0"/>
                  <a:ea typeface="Cambria Math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1633" b="0" i="0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expenditure</m:t>
                      </m:r>
                    </m:oMath>
                  </m:oMathPara>
                </a14:m>
                <a:endParaRPr lang="de-DE" sz="1633" b="0" i="0">
                  <a:latin typeface="Cambria Math" panose="02040503050406030204" pitchFamily="18" charset="0"/>
                  <a:ea typeface="Cambria Math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33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de-DE" sz="1633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𝐺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758" y="4093615"/>
                <a:ext cx="1830833" cy="846194"/>
              </a:xfrm>
              <a:prstGeom prst="rect">
                <a:avLst/>
              </a:prstGeom>
              <a:blipFill>
                <a:blip r:embed="rId4"/>
                <a:stretch>
                  <a:fillRect r="-2392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1"/>
              <p:cNvSpPr txBox="1"/>
              <p:nvPr/>
            </p:nvSpPr>
            <p:spPr>
              <a:xfrm>
                <a:off x="4808857" y="5649947"/>
                <a:ext cx="421910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19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857" y="5649947"/>
                <a:ext cx="421910" cy="3436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41"/>
          <p:cNvCxnSpPr/>
          <p:nvPr/>
        </p:nvCxnSpPr>
        <p:spPr>
          <a:xfrm flipV="1">
            <a:off x="5017912" y="3759758"/>
            <a:ext cx="0" cy="176797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48"/>
              <p:cNvSpPr txBox="1"/>
              <p:nvPr/>
            </p:nvSpPr>
            <p:spPr>
              <a:xfrm>
                <a:off x="6773417" y="5649947"/>
                <a:ext cx="41703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23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417" y="5649947"/>
                <a:ext cx="417037" cy="3436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32"/>
          <p:cNvCxnSpPr/>
          <p:nvPr/>
        </p:nvCxnSpPr>
        <p:spPr>
          <a:xfrm flipV="1">
            <a:off x="3188831" y="1804240"/>
            <a:ext cx="5029975" cy="3135569"/>
          </a:xfrm>
          <a:prstGeom prst="line">
            <a:avLst/>
          </a:prstGeom>
          <a:ln w="381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5"/>
              <p:cNvSpPr txBox="1"/>
              <p:nvPr/>
            </p:nvSpPr>
            <p:spPr>
              <a:xfrm>
                <a:off x="7369589" y="2948443"/>
                <a:ext cx="1791388" cy="455638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de-DE" sz="1633" b="1"/>
                  <a:t>Multiplicator</a:t>
                </a:r>
                <a14:m>
                  <m:oMath xmlns:m="http://schemas.openxmlformats.org/officeDocument/2006/math">
                    <m:r>
                      <a:rPr lang="de-DE" sz="1633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DE" sz="1633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𝒀</m:t>
                        </m:r>
                      </m:num>
                      <m:den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𝑮</m:t>
                        </m:r>
                      </m:den>
                    </m:f>
                  </m:oMath>
                </a14:m>
                <a:endParaRPr lang="en-US" sz="1633" b="1" dirty="0"/>
              </a:p>
            </p:txBody>
          </p:sp>
        </mc:Choice>
        <mc:Fallback xmlns="">
          <p:sp>
            <p:nvSpPr>
              <p:cNvPr id="28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589" y="2948443"/>
                <a:ext cx="1791388" cy="455638"/>
              </a:xfrm>
              <a:prstGeom prst="rect">
                <a:avLst/>
              </a:prstGeom>
              <a:blipFill>
                <a:blip r:embed="rId7"/>
                <a:stretch>
                  <a:fillRect l="-1000" b="-1250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feld 36"/>
          <p:cNvSpPr txBox="1"/>
          <p:nvPr/>
        </p:nvSpPr>
        <p:spPr>
          <a:xfrm>
            <a:off x="7127003" y="1134218"/>
            <a:ext cx="57419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de-DE" sz="1633" dirty="0"/>
              <a:t>=Y</a:t>
            </a:r>
          </a:p>
        </p:txBody>
      </p:sp>
      <p:sp>
        <p:nvSpPr>
          <p:cNvPr id="38" name="Right Brace 29"/>
          <p:cNvSpPr/>
          <p:nvPr/>
        </p:nvSpPr>
        <p:spPr>
          <a:xfrm rot="10800000">
            <a:off x="2816107" y="4221241"/>
            <a:ext cx="261297" cy="653244"/>
          </a:xfrm>
          <a:prstGeom prst="rightBrace">
            <a:avLst>
              <a:gd name="adj1" fmla="val 8333"/>
              <a:gd name="adj2" fmla="val 51850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9EA81AA2-B4C4-43F6-9316-D4D951C82E4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Box 14">
            <a:extLst>
              <a:ext uri="{FF2B5EF4-FFF2-40B4-BE49-F238E27FC236}">
                <a16:creationId xmlns:a16="http://schemas.microsoft.com/office/drawing/2014/main" id="{8E04C774-493E-8C5E-0C25-C907E2591A50}"/>
              </a:ext>
            </a:extLst>
          </p:cNvPr>
          <p:cNvSpPr txBox="1"/>
          <p:nvPr/>
        </p:nvSpPr>
        <p:spPr>
          <a:xfrm>
            <a:off x="1448985" y="1542942"/>
            <a:ext cx="1781257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Income(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b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Expenditure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1836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3" grpId="0"/>
      <p:bldP spid="28" grpId="0" animBg="1"/>
      <p:bldP spid="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4224338" y="187326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 dirty="0">
                <a:solidFill>
                  <a:srgbClr val="000000"/>
                </a:solidFill>
                <a:latin typeface="Sparkasse Rg" pitchFamily="34" charset="0"/>
              </a:rPr>
              <a:t>Multiplier </a:t>
            </a:r>
            <a:r>
              <a:rPr lang="de-DE" sz="2400" b="1" dirty="0" err="1">
                <a:solidFill>
                  <a:srgbClr val="000000"/>
                </a:solidFill>
                <a:latin typeface="Sparkasse Rg" pitchFamily="34" charset="0"/>
              </a:rPr>
              <a:t>effect</a:t>
            </a:r>
            <a:r>
              <a:rPr lang="de-DE" sz="2400" b="1" dirty="0">
                <a:solidFill>
                  <a:srgbClr val="000000"/>
                </a:solidFill>
                <a:latin typeface="Sparkasse Rg" pitchFamily="34" charset="0"/>
              </a:rPr>
              <a:t> 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150613" y="566809"/>
            <a:ext cx="11464444" cy="1404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External increase of demand, increase of government expenditure of </a:t>
            </a:r>
            <a:r>
              <a:rPr lang="de-DE" sz="2000" dirty="0">
                <a:solidFill>
                  <a:srgbClr val="000000"/>
                </a:solidFill>
              </a:rPr>
              <a:t>∆G = </a:t>
            </a:r>
            <a:r>
              <a:rPr lang="de-DE" sz="2000">
                <a:solidFill>
                  <a:srgbClr val="000000"/>
                </a:solidFill>
              </a:rPr>
              <a:t>5 and marginal propensity to consum of  </a:t>
            </a:r>
            <a:r>
              <a:rPr lang="de-DE" sz="2000" dirty="0" err="1">
                <a:solidFill>
                  <a:srgbClr val="000000"/>
                </a:solidFill>
              </a:rPr>
              <a:t>c</a:t>
            </a:r>
            <a:r>
              <a:rPr lang="de-DE" sz="2000" baseline="-25000" dirty="0" err="1">
                <a:solidFill>
                  <a:srgbClr val="000000"/>
                </a:solidFill>
              </a:rPr>
              <a:t>y</a:t>
            </a:r>
            <a:r>
              <a:rPr lang="de-DE" sz="2000" dirty="0">
                <a:solidFill>
                  <a:srgbClr val="000000"/>
                </a:solidFill>
              </a:rPr>
              <a:t>=</a:t>
            </a:r>
            <a:r>
              <a:rPr lang="de-DE" sz="2000">
                <a:solidFill>
                  <a:srgbClr val="000000"/>
                </a:solidFill>
              </a:rPr>
              <a:t>0,9:</a:t>
            </a:r>
          </a:p>
          <a:p>
            <a:pPr eaLnBrk="1" hangingPunct="1">
              <a:buClrTx/>
              <a:buFontTx/>
              <a:buNone/>
            </a:pPr>
            <a:endParaRPr 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→ additional government consumption ∆G increases directly income Y bei ∆Y</a:t>
            </a:r>
            <a:r>
              <a:rPr lang="de-DE" sz="2000" baseline="-25000">
                <a:solidFill>
                  <a:srgbClr val="000000"/>
                </a:solidFill>
              </a:rPr>
              <a:t>1</a:t>
            </a:r>
            <a:r>
              <a:rPr lang="de-DE" sz="2000">
                <a:solidFill>
                  <a:srgbClr val="000000"/>
                </a:solidFill>
              </a:rPr>
              <a:t>= ∆G</a:t>
            </a:r>
            <a:endParaRPr 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→</a:t>
            </a:r>
            <a:endParaRPr 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ED438B8-106A-4BB9-ADA4-9201A166A7F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1994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4224338" y="187326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(Government expenditure) Multiplier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1524000" y="798195"/>
            <a:ext cx="91440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Multiplier: How much increases one variable, if another variable increase by one unit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u="sng">
                <a:solidFill>
                  <a:srgbClr val="000000"/>
                </a:solidFill>
              </a:rPr>
              <a:t>Government expenditure Multiplier:</a:t>
            </a:r>
            <a:endParaRPr lang="de-DE" sz="2400" u="sng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Change of equilibrium income, of governement expenditure increases by one unit.</a:t>
            </a: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B724838-27D2-41A1-920E-3ECDE2DF2AF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6905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4224338" y="187326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Multiplier effect (example)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2001" y="1009782"/>
            <a:ext cx="8359697" cy="360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C(Y)= 100+0,8Y;	I=400; G=200</a:t>
            </a: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Calculate equlibrium income?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Change in equilibrium income, if governement expenditure increades by 100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Calculate the government expenditure multiplier?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1CBD8A8-9743-4FD4-BC6B-0E9E4B7F96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363064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462015" y="987731"/>
            <a:ext cx="3300077" cy="3454221"/>
            <a:chOff x="462015" y="987731"/>
            <a:chExt cx="3300077" cy="3454221"/>
          </a:xfrm>
        </p:grpSpPr>
        <p:grpSp>
          <p:nvGrpSpPr>
            <p:cNvPr id="39" name="Group 7"/>
            <p:cNvGrpSpPr/>
            <p:nvPr/>
          </p:nvGrpSpPr>
          <p:grpSpPr>
            <a:xfrm>
              <a:off x="963382" y="1042140"/>
              <a:ext cx="2798710" cy="2904421"/>
              <a:chOff x="1187624" y="908720"/>
              <a:chExt cx="5184576" cy="4608512"/>
            </a:xfrm>
          </p:grpSpPr>
          <p:cxnSp>
            <p:nvCxnSpPr>
              <p:cNvPr id="40" name="Straight Arrow Connector 8"/>
              <p:cNvCxnSpPr/>
              <p:nvPr/>
            </p:nvCxnSpPr>
            <p:spPr>
              <a:xfrm>
                <a:off x="1187624" y="5517232"/>
                <a:ext cx="518457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9"/>
              <p:cNvCxnSpPr/>
              <p:nvPr/>
            </p:nvCxnSpPr>
            <p:spPr>
              <a:xfrm flipV="1">
                <a:off x="1187624" y="908720"/>
                <a:ext cx="0" cy="460851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13"/>
            <p:cNvSpPr txBox="1"/>
            <p:nvPr/>
          </p:nvSpPr>
          <p:spPr>
            <a:xfrm>
              <a:off x="3354086" y="3980287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Box 14"/>
            <p:cNvSpPr txBox="1"/>
            <p:nvPr/>
          </p:nvSpPr>
          <p:spPr>
            <a:xfrm>
              <a:off x="462015" y="987731"/>
              <a:ext cx="5116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de-DE" sz="1200" dirty="0">
                  <a:solidFill>
                    <a:srgbClr val="000000"/>
                  </a:solidFill>
                </a:rPr>
                <a:t>Y</a:t>
              </a:r>
              <a:r>
                <a:rPr lang="de-DE" sz="1200" baseline="30000" dirty="0">
                  <a:solidFill>
                    <a:srgbClr val="000000"/>
                  </a:solidFill>
                </a:rPr>
                <a:t>D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9537680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4224338" y="185590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Consequences of Keynesian economics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0" y="981075"/>
            <a:ext cx="8286161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Disequilibria over time are possible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 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→ Aggregate demand is too low in order to fully utilize labor force.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	→ Permant high unemployment level</a:t>
            </a: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→ Aggregate demand exceeds the capacity of production. 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	 → Economy is overheating</a:t>
            </a: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Especially full employment is not reached via a euqilibrium process, but can only be reached within a specific parameter constellation of the Economy → the Economy needs external interference!</a:t>
            </a: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ABC7385-D6AE-4A00-AE87-5E73AF386EBE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4206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IS</a:t>
            </a:r>
            <a:r>
              <a:rPr lang="de-DE" sz="2903" b="1" dirty="0"/>
              <a:t>/LM-Model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80487" y="891257"/>
            <a:ext cx="11072241" cy="12862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Until now in the Keeynsian model we have no prices ( respectively we normalized P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and therefore P vanishes in all equations) since due to the demand oriented view supply and demand equalizes only because of adjustments of quantities on the production side.</a:t>
            </a: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4" name="Textfeld 3"/>
          <p:cNvSpPr txBox="1"/>
          <p:nvPr/>
        </p:nvSpPr>
        <p:spPr>
          <a:xfrm>
            <a:off x="632074" y="2652657"/>
            <a:ext cx="11072241" cy="9466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Additionally the money market is not incorporated and the connection between nominal and real variables is missing. But this link is essential in a modern economy since in general goods an services are measured in money.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32075" y="3889787"/>
            <a:ext cx="7719445" cy="9466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connection between the goods market and the money market is realized via interest rates steering Investment and money demand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32075" y="5021133"/>
            <a:ext cx="7719446" cy="9466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resulting model is still demand oriented and called the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/LM-Model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58769-46D6-40C6-8555-C9580F67648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981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 </a:t>
            </a:r>
            <a:r>
              <a:rPr lang="de-DE" sz="2903" b="1" dirty="0"/>
              <a:t>IS/LM-Model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30066" y="741477"/>
            <a:ext cx="9068213" cy="50299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IS: Investment = </a:t>
            </a:r>
            <a:r>
              <a:rPr lang="en-US" sz="2449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Saving (or Income = Expenditure)</a:t>
            </a: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49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Commodity market</a:t>
            </a: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LM: Liquidity Preference = Money Supply</a:t>
            </a: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49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Money market</a:t>
            </a: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4" name="Textfeld 3"/>
          <p:cNvSpPr txBox="1"/>
          <p:nvPr/>
        </p:nvSpPr>
        <p:spPr>
          <a:xfrm>
            <a:off x="5257625" y="1402245"/>
            <a:ext cx="6546027" cy="8837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IS-curve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represents the equilibrium at the goods market with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=S or Y</a:t>
            </a:r>
            <a:r>
              <a:rPr lang="en-US" baseline="30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=Y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5" name="Textfeld 4"/>
          <p:cNvSpPr txBox="1"/>
          <p:nvPr/>
        </p:nvSpPr>
        <p:spPr>
          <a:xfrm>
            <a:off x="5257624" y="2286000"/>
            <a:ext cx="6546027" cy="8837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Caution! I=S is in this case a condition and not an (ex post) identity as in the circular flow! 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7" name="Textfeld 6"/>
          <p:cNvSpPr txBox="1"/>
          <p:nvPr/>
        </p:nvSpPr>
        <p:spPr>
          <a:xfrm>
            <a:off x="3114936" y="3889055"/>
            <a:ext cx="5318849" cy="1753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Equilibrium at the money market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money supply = money demand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While we obtain money demand via the Keynesian function of money demand. </a:t>
            </a: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2" name="Rechteck 1"/>
          <p:cNvSpPr/>
          <p:nvPr/>
        </p:nvSpPr>
        <p:spPr>
          <a:xfrm>
            <a:off x="3172310" y="5589722"/>
            <a:ext cx="5046604" cy="823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 </a:t>
            </a:r>
            <a:r>
              <a:rPr lang="en-US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LM-Kurve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represents then the equilibrium at the money market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BE32273-C7DA-46EE-9083-C9A4834E8F5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9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9191" y="26634"/>
            <a:ext cx="12080838" cy="552094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Interest rates and Investment (Keynes` marginal efficiency of capital)</a:t>
            </a:r>
            <a:endParaRPr lang="de-DE" sz="2903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5164" y="436972"/>
            <a:ext cx="7873305" cy="5944516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pt-BR" sz="7200"/>
              <a:t>Investment depends interest rate i:</a:t>
            </a:r>
            <a:endParaRPr lang="pt-BR" sz="7200" dirty="0"/>
          </a:p>
          <a:p>
            <a:r>
              <a:rPr lang="pt-BR" sz="7200" dirty="0"/>
              <a:t>		</a:t>
            </a:r>
          </a:p>
          <a:p>
            <a:r>
              <a:rPr lang="pt-BR" sz="7200" dirty="0"/>
              <a:t>			I(i)=I</a:t>
            </a:r>
            <a:r>
              <a:rPr lang="pt-BR" sz="7200" baseline="-25000" dirty="0"/>
              <a:t>0</a:t>
            </a:r>
            <a:r>
              <a:rPr lang="pt-BR" sz="7200" dirty="0"/>
              <a:t>+i</a:t>
            </a:r>
            <a:r>
              <a:rPr lang="pt-BR" sz="7200" baseline="-25000" dirty="0"/>
              <a:t>i</a:t>
            </a:r>
            <a:r>
              <a:rPr lang="pt-BR" sz="7200" dirty="0"/>
              <a:t>∙i	</a:t>
            </a:r>
            <a:r>
              <a:rPr lang="pt-BR" sz="7200"/>
              <a:t> with  </a:t>
            </a:r>
            <a:r>
              <a:rPr lang="pt-BR" sz="7200" dirty="0"/>
              <a:t>i</a:t>
            </a:r>
            <a:r>
              <a:rPr lang="pt-BR" sz="7200" baseline="-25000" dirty="0"/>
              <a:t>i </a:t>
            </a:r>
            <a:r>
              <a:rPr lang="pt-BR" sz="7200" dirty="0"/>
              <a:t>&lt;0   </a:t>
            </a:r>
            <a:r>
              <a:rPr lang="pt-BR" sz="7200"/>
              <a:t>I</a:t>
            </a:r>
            <a:r>
              <a:rPr lang="pt-BR" sz="7200" baseline="-25000"/>
              <a:t>0&gt;0</a:t>
            </a:r>
            <a:r>
              <a:rPr lang="pt-BR" sz="7200"/>
              <a:t> Autonomous investment </a:t>
            </a:r>
            <a:r>
              <a:rPr lang="de-DE" sz="7200"/>
              <a:t>and </a:t>
            </a:r>
            <a:r>
              <a:rPr lang="pt-BR" sz="7200"/>
              <a:t>i</a:t>
            </a:r>
            <a:r>
              <a:rPr lang="pt-BR" sz="7200" baseline="-25000"/>
              <a:t>i </a:t>
            </a:r>
            <a:r>
              <a:rPr lang="pt-BR" sz="7200"/>
              <a:t>&lt;0 why</a:t>
            </a:r>
            <a:r>
              <a:rPr lang="de-DE" sz="7200"/>
              <a:t>?</a:t>
            </a:r>
            <a:endParaRPr lang="de-DE" sz="7200" dirty="0"/>
          </a:p>
          <a:p>
            <a:pPr marL="1244316" indent="-1244316">
              <a:buFont typeface="+mj-lt"/>
              <a:buAutoNum type="alphaLcPeriod"/>
            </a:pPr>
            <a:r>
              <a:rPr lang="de-DE" sz="7200"/>
              <a:t>The yield i* or marginal efficiency of capital of an investment is compared with i the interest rate of the capital market. For example we calculate the internal rate of return</a:t>
            </a:r>
            <a:endParaRPr lang="de-DE" sz="7200" dirty="0"/>
          </a:p>
          <a:p>
            <a:endParaRPr lang="de-DE" sz="7200" dirty="0"/>
          </a:p>
          <a:p>
            <a:endParaRPr lang="de-DE" sz="7200" dirty="0"/>
          </a:p>
          <a:p>
            <a:r>
              <a:rPr lang="de-DE" sz="7200" dirty="0">
                <a:latin typeface="Arial Unicode MS"/>
                <a:ea typeface="Arial Unicode MS"/>
                <a:cs typeface="Arial Unicode MS"/>
              </a:rPr>
              <a:t>	⇒</a:t>
            </a:r>
            <a:r>
              <a:rPr lang="de-DE" sz="7200">
                <a:latin typeface="Arial Unicode MS"/>
                <a:ea typeface="Arial Unicode MS"/>
                <a:cs typeface="Arial Unicode MS"/>
              </a:rPr>
              <a:t>	the Investment is done if i</a:t>
            </a:r>
            <a:r>
              <a:rPr lang="de-DE" sz="7200" dirty="0">
                <a:latin typeface="Arial Unicode MS"/>
                <a:ea typeface="Arial Unicode MS"/>
                <a:cs typeface="Arial Unicode MS"/>
              </a:rPr>
              <a:t>*&gt;i</a:t>
            </a:r>
            <a:endParaRPr lang="de-DE" sz="7200" dirty="0"/>
          </a:p>
          <a:p>
            <a:r>
              <a:rPr lang="de-DE" sz="7200" dirty="0">
                <a:latin typeface="Arial Unicode MS"/>
                <a:ea typeface="Arial Unicode MS"/>
                <a:cs typeface="Arial Unicode MS"/>
              </a:rPr>
              <a:t>	⇒</a:t>
            </a:r>
            <a:r>
              <a:rPr lang="de-DE" sz="7200">
                <a:latin typeface="Arial Unicode MS"/>
                <a:ea typeface="Arial Unicode MS"/>
                <a:cs typeface="Arial Unicode MS"/>
              </a:rPr>
              <a:t>	The aggregated investment in the economy corresponds 		to the sum of all investments with </a:t>
            </a:r>
            <a:r>
              <a:rPr lang="de-DE" sz="7200" dirty="0">
                <a:latin typeface="Arial Unicode MS"/>
                <a:ea typeface="Arial Unicode MS"/>
                <a:cs typeface="Arial Unicode MS"/>
              </a:rPr>
              <a:t>i*&gt;i.</a:t>
            </a:r>
          </a:p>
          <a:p>
            <a:endParaRPr lang="de-DE" sz="7200" dirty="0">
              <a:latin typeface="Arial Unicode MS"/>
              <a:ea typeface="Arial Unicode MS"/>
              <a:cs typeface="Arial Unicode MS"/>
            </a:endParaRPr>
          </a:p>
          <a:p>
            <a:pPr marL="1244316" indent="-1244316">
              <a:buFont typeface="+mj-lt"/>
              <a:buAutoNum type="alphaLcPeriod" startAt="2"/>
            </a:pPr>
            <a:r>
              <a:rPr lang="de-DE" sz="7200">
                <a:latin typeface="Arial Unicode MS"/>
                <a:ea typeface="Arial Unicode MS"/>
                <a:cs typeface="Arial Unicode MS"/>
              </a:rPr>
              <a:t>Interest rates reflects the opportunity costs of a specific investment.</a:t>
            </a:r>
            <a:endParaRPr lang="de-DE" sz="7200" dirty="0">
              <a:latin typeface="Arial Unicode MS"/>
              <a:ea typeface="Arial Unicode MS"/>
              <a:cs typeface="Arial Unicode MS"/>
            </a:endParaRPr>
          </a:p>
          <a:p>
            <a:endParaRPr lang="de-DE" sz="8709" dirty="0">
              <a:latin typeface="Arial Unicode MS"/>
              <a:ea typeface="Arial Unicode MS"/>
              <a:cs typeface="Arial Unicode MS"/>
            </a:endParaRPr>
          </a:p>
          <a:p>
            <a:endParaRPr lang="de-DE" sz="8709" dirty="0">
              <a:latin typeface="Arial Unicode MS"/>
              <a:ea typeface="Arial Unicode MS"/>
              <a:cs typeface="Arial Unicode MS"/>
            </a:endParaRPr>
          </a:p>
          <a:p>
            <a:endParaRPr lang="de-DE" sz="8709" dirty="0"/>
          </a:p>
          <a:p>
            <a:endParaRPr lang="en-US" sz="2903" dirty="0">
              <a:solidFill>
                <a:sysClr val="windowText" lastClr="000000"/>
              </a:solidFill>
            </a:endParaRPr>
          </a:p>
          <a:p>
            <a:endParaRPr lang="en-US" sz="2903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2517646" y="2532723"/>
                <a:ext cx="3351904" cy="79138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lvl="0">
                  <a:lnSpc>
                    <a:spcPct val="14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𝐴</m:t>
                      </m:r>
                      <m:r>
                        <a:rPr lang="de-DE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de-DE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de-DE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Wingdings" panose="05000000000000000000" pitchFamily="2" charset="2"/>
                            </a:rPr>
                            <m:t>1+</m:t>
                          </m:r>
                          <m:sSup>
                            <m:sSupPr>
                              <m:ctrlP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  <m:r>
                        <a:rPr lang="de-DE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de-DE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de-DE" sz="1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(</m:t>
                              </m:r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de-DE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de-D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(1+</m:t>
                              </m:r>
                              <m:sSup>
                                <m:sSupPr>
                                  <m:ctrlP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de-DE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+..</m:t>
                      </m:r>
                    </m:oMath>
                  </m:oMathPara>
                </a14:m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7646" y="2532723"/>
                <a:ext cx="3351904" cy="7913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eck 12">
            <a:extLst>
              <a:ext uri="{FF2B5EF4-FFF2-40B4-BE49-F238E27FC236}">
                <a16:creationId xmlns:a16="http://schemas.microsoft.com/office/drawing/2014/main" id="{2963DC5A-2E71-4622-8C44-42AF5F11B2D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27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8082" y="1118586"/>
            <a:ext cx="9149918" cy="2391377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6300" y="3557650"/>
            <a:ext cx="9077325" cy="438788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Winter term 2024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0675" y="48768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390525"/>
            <a:ext cx="2581275" cy="177165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5E683233-D8D3-4E3D-9C4E-AA239CA7FE2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924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FA981BDF-4CAC-48C3-9649-AF879A56B8A0}"/>
              </a:ext>
            </a:extLst>
          </p:cNvPr>
          <p:cNvCxnSpPr/>
          <p:nvPr/>
        </p:nvCxnSpPr>
        <p:spPr>
          <a:xfrm flipV="1">
            <a:off x="907133" y="73945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Shape 2">
            <a:extLst>
              <a:ext uri="{FF2B5EF4-FFF2-40B4-BE49-F238E27FC236}">
                <a16:creationId xmlns:a16="http://schemas.microsoft.com/office/drawing/2014/main" id="{44F13ACD-D3E7-4B7A-8321-4BD7AF6FE2E3}"/>
              </a:ext>
            </a:extLst>
          </p:cNvPr>
          <p:cNvSpPr txBox="1"/>
          <p:nvPr/>
        </p:nvSpPr>
        <p:spPr>
          <a:xfrm>
            <a:off x="794534" y="41269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The IS-curve</a:t>
            </a:r>
            <a:endParaRPr lang="de-DE" sz="2903" b="1" dirty="0"/>
          </a:p>
        </p:txBody>
      </p: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9713AD30-0A06-40AD-A3F1-F5359028DEBB}"/>
              </a:ext>
            </a:extLst>
          </p:cNvPr>
          <p:cNvCxnSpPr/>
          <p:nvPr/>
        </p:nvCxnSpPr>
        <p:spPr>
          <a:xfrm>
            <a:off x="907133" y="329835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00DA858D-F407-41DC-8998-80880562135D}"/>
              </a:ext>
            </a:extLst>
          </p:cNvPr>
          <p:cNvCxnSpPr/>
          <p:nvPr/>
        </p:nvCxnSpPr>
        <p:spPr>
          <a:xfrm flipV="1">
            <a:off x="907133" y="374437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801DAA74-37A7-4AA4-BDB4-98D71944E1DC}"/>
              </a:ext>
            </a:extLst>
          </p:cNvPr>
          <p:cNvCxnSpPr/>
          <p:nvPr/>
        </p:nvCxnSpPr>
        <p:spPr>
          <a:xfrm>
            <a:off x="907133" y="630327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>
            <a:extLst>
              <a:ext uri="{FF2B5EF4-FFF2-40B4-BE49-F238E27FC236}">
                <a16:creationId xmlns:a16="http://schemas.microsoft.com/office/drawing/2014/main" id="{D0741340-F41F-4669-AF1C-D311578F6536}"/>
              </a:ext>
            </a:extLst>
          </p:cNvPr>
          <p:cNvSpPr txBox="1"/>
          <p:nvPr/>
        </p:nvSpPr>
        <p:spPr>
          <a:xfrm>
            <a:off x="576850" y="685377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endParaRPr lang="de-DE" sz="1633" dirty="0"/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F7172ED6-12BF-45C5-A724-6679D5AD6FF2}"/>
              </a:ext>
            </a:extLst>
          </p:cNvPr>
          <p:cNvSpPr txBox="1"/>
          <p:nvPr/>
        </p:nvSpPr>
        <p:spPr>
          <a:xfrm>
            <a:off x="4369324" y="336367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65F0DC88-D373-41EC-879E-481AA87CF0C7}"/>
              </a:ext>
            </a:extLst>
          </p:cNvPr>
          <p:cNvSpPr txBox="1"/>
          <p:nvPr/>
        </p:nvSpPr>
        <p:spPr>
          <a:xfrm>
            <a:off x="645836" y="3755622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C9087FA2-29B0-4D8D-A083-358396691B14}"/>
              </a:ext>
            </a:extLst>
          </p:cNvPr>
          <p:cNvSpPr txBox="1"/>
          <p:nvPr/>
        </p:nvSpPr>
        <p:spPr>
          <a:xfrm>
            <a:off x="4369324" y="636016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E2515266-B056-4761-B5A6-4F382349B2AF}"/>
              </a:ext>
            </a:extLst>
          </p:cNvPr>
          <p:cNvSpPr txBox="1"/>
          <p:nvPr/>
        </p:nvSpPr>
        <p:spPr>
          <a:xfrm>
            <a:off x="4688341" y="4789837"/>
            <a:ext cx="4001262" cy="1448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buFont typeface="Arial" panose="020B0604020202020204" pitchFamily="34" charset="0"/>
              <a:buChar char="•"/>
            </a:pPr>
            <a:r>
              <a:rPr lang="en-US" sz="2177"/>
              <a:t>The IS-curve is the locus of all (</a:t>
            </a:r>
            <a:r>
              <a:rPr lang="en-US" sz="2177" dirty="0" err="1"/>
              <a:t>i,</a:t>
            </a:r>
            <a:r>
              <a:rPr lang="en-US" sz="2177" err="1"/>
              <a:t>y</a:t>
            </a:r>
            <a:r>
              <a:rPr lang="en-US" sz="2177"/>
              <a:t>)-combinations of commodity market equilibria</a:t>
            </a: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en-US" sz="2177"/>
              <a:t>The IS-curve is decreasing in </a:t>
            </a:r>
            <a:r>
              <a:rPr lang="en-US" sz="2177" dirty="0"/>
              <a:t>y</a:t>
            </a:r>
            <a:endParaRPr lang="de-DE" sz="2177" dirty="0"/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427F0223-1482-4936-AACA-C6CC359670AD}"/>
              </a:ext>
            </a:extLst>
          </p:cNvPr>
          <p:cNvSpPr/>
          <p:nvPr/>
        </p:nvSpPr>
        <p:spPr>
          <a:xfrm>
            <a:off x="4363810" y="3914576"/>
            <a:ext cx="3954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/>
              <a:t>Equilibrium at the commodity market</a:t>
            </a:r>
            <a:endParaRPr lang="de-DE" b="1" dirty="0"/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C3308036-5507-4305-9176-8A59B95714C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058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Money market</a:t>
            </a:r>
            <a:endParaRPr lang="de-DE" sz="2903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169502" y="626990"/>
                <a:ext cx="7506079" cy="581386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0" marR="0" indent="0" rtl="0" hangingPunct="0">
                  <a:spcBef>
                    <a:spcPts val="0"/>
                  </a:spcBef>
                  <a:spcAft>
                    <a:spcPts val="1417"/>
                  </a:spcAft>
                  <a:tabLst/>
                  <a:defRPr lang="de-DE" sz="3200" b="0" i="0" u="none" strike="noStrike" kern="1200">
                    <a:ln>
                      <a:noFill/>
                    </a:ln>
                    <a:latin typeface="Arial" pitchFamily="18"/>
                  </a:defRPr>
                </a:lvl1pPr>
              </a:lstStyle>
              <a:p>
                <a:pPr marL="414772" indent="-414772">
                  <a:buFont typeface="Arial" panose="020B0604020202020204" pitchFamily="34" charset="0"/>
                  <a:buChar char="•"/>
                </a:pPr>
                <a:r>
                  <a:rPr lang="en-US" sz="2903">
                    <a:solidFill>
                      <a:sysClr val="windowText" lastClr="000000"/>
                    </a:solidFill>
                    <a:latin typeface="+mn-lt"/>
                  </a:rPr>
                  <a:t>Money supply</a:t>
                </a:r>
                <a:endParaRPr lang="en-US" sz="2903" dirty="0">
                  <a:solidFill>
                    <a:sysClr val="windowText" lastClr="000000"/>
                  </a:solidFill>
                  <a:latin typeface="+mn-lt"/>
                </a:endParaRPr>
              </a:p>
              <a:p>
                <a:pPr marL="0" lvl="1"/>
                <a:r>
                  <a:rPr lang="en-US" sz="2177" kern="0" dirty="0">
                    <a:solidFill>
                      <a:sysClr val="windowText" lastClr="000000"/>
                    </a:solidFill>
                  </a:rPr>
                  <a:t>	m=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77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177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de-DE" sz="2177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US" sz="2177" kern="0" dirty="0">
                    <a:solidFill>
                      <a:sysClr val="windowText" lastClr="000000"/>
                    </a:solidFill>
                  </a:rPr>
                  <a:t>	m</a:t>
                </a:r>
                <a:r>
                  <a:rPr lang="en-US" sz="2177" kern="0">
                    <a:solidFill>
                      <a:sysClr val="windowText" lastClr="000000"/>
                    </a:solidFill>
                  </a:rPr>
                  <a:t>: real quantity of money; 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M</a:t>
                </a:r>
                <a:r>
                  <a:rPr lang="en-US" sz="2177" kern="0">
                    <a:solidFill>
                      <a:sysClr val="windowText" lastClr="000000"/>
                    </a:solidFill>
                  </a:rPr>
                  <a:t>: nominal quantity 			of money </a:t>
                </a:r>
                <a:r>
                  <a:rPr lang="en-US" sz="2177" kern="0" err="1">
                    <a:solidFill>
                      <a:sysClr val="windowText" lastClr="000000"/>
                    </a:solidFill>
                  </a:rPr>
                  <a:t>Geldmenge</a:t>
                </a:r>
                <a:r>
                  <a:rPr lang="en-US" sz="2177" kern="0">
                    <a:solidFill>
                      <a:sysClr val="windowText" lastClr="000000"/>
                    </a:solidFill>
                  </a:rPr>
                  <a:t>; p: Price level</a:t>
                </a:r>
                <a:endParaRPr lang="en-US" sz="2177" kern="0" dirty="0">
                  <a:solidFill>
                    <a:sysClr val="windowText" lastClr="000000"/>
                  </a:solidFill>
                </a:endParaRPr>
              </a:p>
              <a:p>
                <a:pPr marL="0" lvl="1"/>
                <a:r>
                  <a:rPr lang="en-US" sz="2177" kern="0" dirty="0">
                    <a:solidFill>
                      <a:sysClr val="windowText" lastClr="000000"/>
                    </a:solidFill>
                  </a:rPr>
                  <a:t>	</a:t>
                </a:r>
                <a:r>
                  <a:rPr lang="en-US" sz="2177" kern="0">
                    <a:solidFill>
                      <a:sysClr val="windowText" lastClr="000000"/>
                    </a:solidFill>
                  </a:rPr>
                  <a:t>	The nominal quantity of money is set by the 			central bank and the price level is still fixed in 			the short run</a:t>
                </a:r>
                <a:endParaRPr lang="en-US" sz="1633" dirty="0">
                  <a:solidFill>
                    <a:sysClr val="windowText" lastClr="000000"/>
                  </a:solidFill>
                </a:endParaRPr>
              </a:p>
              <a:p>
                <a:pPr marL="414772" indent="-414772">
                  <a:buFont typeface="Arial" panose="020B0604020202020204" pitchFamily="34" charset="0"/>
                  <a:buChar char="•"/>
                </a:pPr>
                <a:r>
                  <a:rPr lang="en-US" sz="2903">
                    <a:solidFill>
                      <a:sysClr val="windowText" lastClr="000000"/>
                    </a:solidFill>
                    <a:latin typeface="+mn-lt"/>
                  </a:rPr>
                  <a:t>Money demand</a:t>
                </a:r>
                <a:endParaRPr lang="en-US" sz="2903" dirty="0">
                  <a:solidFill>
                    <a:sysClr val="windowText" lastClr="000000"/>
                  </a:solidFill>
                  <a:latin typeface="+mn-lt"/>
                </a:endParaRPr>
              </a:p>
              <a:p>
                <a:r>
                  <a:rPr lang="de-DE" sz="1814">
                    <a:latin typeface="+mn-lt"/>
                  </a:rPr>
                  <a:t>Transaction motive</a:t>
                </a:r>
                <a:r>
                  <a:rPr lang="de-DE" sz="1814" dirty="0">
                    <a:latin typeface="+mn-lt"/>
                  </a:rPr>
                  <a:t>	→</a:t>
                </a:r>
                <a:r>
                  <a:rPr lang="de-DE" sz="1814">
                    <a:latin typeface="+mn-lt"/>
                  </a:rPr>
                  <a:t>	the higher income y the higher is 					money demand</a:t>
                </a:r>
                <a:endParaRPr lang="de-DE" sz="1814" dirty="0">
                  <a:latin typeface="+mn-lt"/>
                </a:endParaRPr>
              </a:p>
              <a:p>
                <a:r>
                  <a:rPr lang="de-DE" sz="1814">
                    <a:latin typeface="+mn-lt"/>
                  </a:rPr>
                  <a:t>Spekulative motive</a:t>
                </a:r>
                <a:r>
                  <a:rPr lang="de-DE" sz="1814" dirty="0">
                    <a:latin typeface="+mn-lt"/>
                  </a:rPr>
                  <a:t>	→</a:t>
                </a:r>
                <a:r>
                  <a:rPr lang="de-DE" sz="1814">
                    <a:latin typeface="+mn-lt"/>
                  </a:rPr>
                  <a:t>	the higher the interest rate i, the 					lower is money demand</a:t>
                </a:r>
                <a:endParaRPr lang="de-DE" sz="1814" dirty="0">
                  <a:latin typeface="+mn-lt"/>
                </a:endParaRPr>
              </a:p>
              <a:p>
                <a:r>
                  <a:rPr lang="de-DE" sz="1814" dirty="0">
                    <a:latin typeface="+mn-lt"/>
                  </a:rPr>
                  <a:t>	</a:t>
                </a:r>
                <a:r>
                  <a:rPr lang="de-DE" sz="1814" dirty="0">
                    <a:latin typeface="+mn-lt"/>
                    <a:cs typeface="Times New Roman" panose="02020603050405020304" pitchFamily="18" charset="0"/>
                  </a:rPr>
                  <a:t>L(</a:t>
                </a:r>
                <a:r>
                  <a:rPr lang="de-DE" sz="1814" dirty="0" err="1">
                    <a:latin typeface="+mn-lt"/>
                    <a:cs typeface="Times New Roman" panose="02020603050405020304" pitchFamily="18" charset="0"/>
                  </a:rPr>
                  <a:t>Y,i</a:t>
                </a:r>
                <a:r>
                  <a:rPr lang="de-DE" sz="1814" dirty="0">
                    <a:latin typeface="+mn-lt"/>
                    <a:cs typeface="Times New Roman" panose="02020603050405020304" pitchFamily="18" charset="0"/>
                  </a:rPr>
                  <a:t>)=</a:t>
                </a:r>
                <a:r>
                  <a:rPr lang="de-DE" sz="1814" dirty="0" err="1">
                    <a:latin typeface="+mn-lt"/>
                    <a:cs typeface="Times New Roman" panose="02020603050405020304" pitchFamily="18" charset="0"/>
                  </a:rPr>
                  <a:t>l</a:t>
                </a:r>
                <a:r>
                  <a:rPr lang="de-DE" sz="1814" baseline="-25000" dirty="0" err="1">
                    <a:latin typeface="+mn-lt"/>
                    <a:cs typeface="Times New Roman" panose="02020603050405020304" pitchFamily="18" charset="0"/>
                  </a:rPr>
                  <a:t>y</a:t>
                </a:r>
                <a:r>
                  <a:rPr lang="de-DE" sz="1814" dirty="0" err="1">
                    <a:latin typeface="+mn-lt"/>
                    <a:cs typeface="Times New Roman" panose="02020603050405020304" pitchFamily="18" charset="0"/>
                  </a:rPr>
                  <a:t>∙Y+l</a:t>
                </a:r>
                <a:r>
                  <a:rPr lang="de-DE" sz="1814" baseline="-25000" dirty="0" err="1">
                    <a:latin typeface="+mn-lt"/>
                    <a:cs typeface="Times New Roman" panose="02020603050405020304" pitchFamily="18" charset="0"/>
                  </a:rPr>
                  <a:t>i</a:t>
                </a:r>
                <a:r>
                  <a:rPr lang="de-DE" sz="1814" dirty="0" err="1">
                    <a:latin typeface="+mn-lt"/>
                    <a:cs typeface="Times New Roman" panose="02020603050405020304" pitchFamily="18" charset="0"/>
                  </a:rPr>
                  <a:t>∙i</a:t>
                </a:r>
                <a:r>
                  <a:rPr lang="de-DE" sz="1814" dirty="0">
                    <a:latin typeface="+mn-lt"/>
                    <a:cs typeface="Times New Roman" panose="02020603050405020304" pitchFamily="18" charset="0"/>
                  </a:rPr>
                  <a:t>	</a:t>
                </a:r>
                <a:r>
                  <a:rPr lang="de-DE" sz="1814">
                    <a:latin typeface="+mn-lt"/>
                    <a:cs typeface="Times New Roman" panose="02020603050405020304" pitchFamily="18" charset="0"/>
                  </a:rPr>
                  <a:t>	with </a:t>
                </a:r>
                <a:r>
                  <a:rPr lang="de-DE" sz="1814" dirty="0" err="1">
                    <a:latin typeface="+mn-lt"/>
                    <a:cs typeface="Times New Roman" panose="02020603050405020304" pitchFamily="18" charset="0"/>
                  </a:rPr>
                  <a:t>l</a:t>
                </a:r>
                <a:r>
                  <a:rPr lang="de-DE" sz="1814" baseline="-25000" dirty="0" err="1">
                    <a:latin typeface="+mn-lt"/>
                    <a:cs typeface="Times New Roman" panose="02020603050405020304" pitchFamily="18" charset="0"/>
                  </a:rPr>
                  <a:t>Y</a:t>
                </a:r>
                <a:r>
                  <a:rPr lang="de-DE" sz="1814" dirty="0">
                    <a:latin typeface="+mn-lt"/>
                    <a:cs typeface="Times New Roman" panose="02020603050405020304" pitchFamily="18" charset="0"/>
                  </a:rPr>
                  <a:t>&gt;0	</a:t>
                </a:r>
                <a:r>
                  <a:rPr lang="de-DE" sz="1814">
                    <a:latin typeface="+mn-lt"/>
                    <a:cs typeface="Times New Roman" panose="02020603050405020304" pitchFamily="18" charset="0"/>
                  </a:rPr>
                  <a:t>     and</a:t>
                </a:r>
                <a:r>
                  <a:rPr lang="de-DE" sz="1814" dirty="0">
                    <a:latin typeface="+mn-lt"/>
                    <a:cs typeface="Times New Roman" panose="02020603050405020304" pitchFamily="18" charset="0"/>
                  </a:rPr>
                  <a:t>	l</a:t>
                </a:r>
                <a:r>
                  <a:rPr lang="de-DE" sz="1814" baseline="-25000" dirty="0">
                    <a:latin typeface="+mn-lt"/>
                    <a:cs typeface="Times New Roman" panose="02020603050405020304" pitchFamily="18" charset="0"/>
                  </a:rPr>
                  <a:t>i</a:t>
                </a:r>
                <a:r>
                  <a:rPr lang="de-DE" sz="1814" dirty="0">
                    <a:latin typeface="+mn-lt"/>
                    <a:cs typeface="Times New Roman" panose="02020603050405020304" pitchFamily="18" charset="0"/>
                  </a:rPr>
                  <a:t>&lt;0</a:t>
                </a: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02" y="626990"/>
                <a:ext cx="7506079" cy="5813867"/>
              </a:xfrm>
              <a:prstGeom prst="rect">
                <a:avLst/>
              </a:prstGeom>
              <a:blipFill>
                <a:blip r:embed="rId3"/>
                <a:stretch>
                  <a:fillRect l="-1543" t="-115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9CE7E583-8515-4D8C-BFE5-215625D9CFE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6587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2">
            <a:extLst>
              <a:ext uri="{FF2B5EF4-FFF2-40B4-BE49-F238E27FC236}">
                <a16:creationId xmlns:a16="http://schemas.microsoft.com/office/drawing/2014/main" id="{1AE419F9-E9DF-412E-9679-13A34F743970}"/>
              </a:ext>
            </a:extLst>
          </p:cNvPr>
          <p:cNvSpPr txBox="1"/>
          <p:nvPr/>
        </p:nvSpPr>
        <p:spPr>
          <a:xfrm>
            <a:off x="8164715" y="31645"/>
            <a:ext cx="4027285" cy="97153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600" b="1"/>
              <a:t>The LM-curve</a:t>
            </a:r>
            <a:endParaRPr lang="de-DE" sz="2600" b="1" dirty="0"/>
          </a:p>
        </p:txBody>
      </p:sp>
      <p:cxnSp>
        <p:nvCxnSpPr>
          <p:cNvPr id="51" name="Straight Arrow Connector 7">
            <a:extLst>
              <a:ext uri="{FF2B5EF4-FFF2-40B4-BE49-F238E27FC236}">
                <a16:creationId xmlns:a16="http://schemas.microsoft.com/office/drawing/2014/main" id="{297E16CD-354A-4ED5-9D40-5744F428BFFF}"/>
              </a:ext>
            </a:extLst>
          </p:cNvPr>
          <p:cNvCxnSpPr/>
          <p:nvPr/>
        </p:nvCxnSpPr>
        <p:spPr>
          <a:xfrm>
            <a:off x="318104" y="3268819"/>
            <a:ext cx="4087634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9">
            <a:extLst>
              <a:ext uri="{FF2B5EF4-FFF2-40B4-BE49-F238E27FC236}">
                <a16:creationId xmlns:a16="http://schemas.microsoft.com/office/drawing/2014/main" id="{6C72AB29-1685-4114-A0C3-403E43A513B4}"/>
              </a:ext>
            </a:extLst>
          </p:cNvPr>
          <p:cNvSpPr txBox="1"/>
          <p:nvPr/>
        </p:nvSpPr>
        <p:spPr>
          <a:xfrm>
            <a:off x="3922573" y="3340584"/>
            <a:ext cx="76655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L, M/p</a:t>
            </a:r>
          </a:p>
        </p:txBody>
      </p:sp>
      <p:cxnSp>
        <p:nvCxnSpPr>
          <p:cNvPr id="55" name="Straight Arrow Connector 6">
            <a:extLst>
              <a:ext uri="{FF2B5EF4-FFF2-40B4-BE49-F238E27FC236}">
                <a16:creationId xmlns:a16="http://schemas.microsoft.com/office/drawing/2014/main" id="{3008843C-FAA5-4653-95A7-CE4FBE33AC94}"/>
              </a:ext>
            </a:extLst>
          </p:cNvPr>
          <p:cNvCxnSpPr/>
          <p:nvPr/>
        </p:nvCxnSpPr>
        <p:spPr>
          <a:xfrm flipV="1">
            <a:off x="318104" y="154956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7">
            <a:extLst>
              <a:ext uri="{FF2B5EF4-FFF2-40B4-BE49-F238E27FC236}">
                <a16:creationId xmlns:a16="http://schemas.microsoft.com/office/drawing/2014/main" id="{B40D93FD-44F4-42E3-9381-3D3A5160A399}"/>
              </a:ext>
            </a:extLst>
          </p:cNvPr>
          <p:cNvCxnSpPr/>
          <p:nvPr/>
        </p:nvCxnSpPr>
        <p:spPr>
          <a:xfrm>
            <a:off x="4847541" y="3257018"/>
            <a:ext cx="4087634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6">
            <a:extLst>
              <a:ext uri="{FF2B5EF4-FFF2-40B4-BE49-F238E27FC236}">
                <a16:creationId xmlns:a16="http://schemas.microsoft.com/office/drawing/2014/main" id="{4C2BA91B-443D-42D8-BF48-B838EA32E37A}"/>
              </a:ext>
            </a:extLst>
          </p:cNvPr>
          <p:cNvCxnSpPr/>
          <p:nvPr/>
        </p:nvCxnSpPr>
        <p:spPr>
          <a:xfrm flipV="1">
            <a:off x="4847540" y="143154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44">
                <a:extLst>
                  <a:ext uri="{FF2B5EF4-FFF2-40B4-BE49-F238E27FC236}">
                    <a16:creationId xmlns:a16="http://schemas.microsoft.com/office/drawing/2014/main" id="{2B200A97-0D0E-4611-80F5-3B6241AEE127}"/>
                  </a:ext>
                </a:extLst>
              </p:cNvPr>
              <p:cNvSpPr txBox="1"/>
              <p:nvPr/>
            </p:nvSpPr>
            <p:spPr>
              <a:xfrm>
                <a:off x="-79586" y="252100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58" name="TextBox 44">
                <a:extLst>
                  <a:ext uri="{FF2B5EF4-FFF2-40B4-BE49-F238E27FC236}">
                    <a16:creationId xmlns:a16="http://schemas.microsoft.com/office/drawing/2014/main" id="{2B200A97-0D0E-4611-80F5-3B6241AEE1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586" y="252100"/>
                <a:ext cx="305147" cy="3436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44">
                <a:extLst>
                  <a:ext uri="{FF2B5EF4-FFF2-40B4-BE49-F238E27FC236}">
                    <a16:creationId xmlns:a16="http://schemas.microsoft.com/office/drawing/2014/main" id="{A64C72AD-4727-4A7E-B7FA-BAD825AEEAD7}"/>
                  </a:ext>
                </a:extLst>
              </p:cNvPr>
              <p:cNvSpPr txBox="1"/>
              <p:nvPr/>
            </p:nvSpPr>
            <p:spPr>
              <a:xfrm>
                <a:off x="4536557" y="231669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59" name="TextBox 44">
                <a:extLst>
                  <a:ext uri="{FF2B5EF4-FFF2-40B4-BE49-F238E27FC236}">
                    <a16:creationId xmlns:a16="http://schemas.microsoft.com/office/drawing/2014/main" id="{A64C72AD-4727-4A7E-B7FA-BAD825AEE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557" y="231669"/>
                <a:ext cx="305147" cy="3436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hteck 59">
            <a:extLst>
              <a:ext uri="{FF2B5EF4-FFF2-40B4-BE49-F238E27FC236}">
                <a16:creationId xmlns:a16="http://schemas.microsoft.com/office/drawing/2014/main" id="{2ED2C6A2-7685-4469-A234-5BD15AA436F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TextBox 9">
            <a:extLst>
              <a:ext uri="{FF2B5EF4-FFF2-40B4-BE49-F238E27FC236}">
                <a16:creationId xmlns:a16="http://schemas.microsoft.com/office/drawing/2014/main" id="{7E6466E8-6930-4D2E-9220-AE47CFFC194A}"/>
              </a:ext>
            </a:extLst>
          </p:cNvPr>
          <p:cNvSpPr txBox="1"/>
          <p:nvPr/>
        </p:nvSpPr>
        <p:spPr>
          <a:xfrm>
            <a:off x="8168618" y="3340584"/>
            <a:ext cx="28886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66C4E0E-7AD0-F918-605C-44D77F15A9BA}"/>
              </a:ext>
            </a:extLst>
          </p:cNvPr>
          <p:cNvSpPr txBox="1"/>
          <p:nvPr/>
        </p:nvSpPr>
        <p:spPr>
          <a:xfrm>
            <a:off x="4405738" y="3799042"/>
            <a:ext cx="4212843" cy="1448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buFont typeface="Arial" panose="020B0604020202020204" pitchFamily="34" charset="0"/>
              <a:buChar char="•"/>
            </a:pPr>
            <a:r>
              <a:rPr lang="en-US" sz="2177"/>
              <a:t>The LM-curve is the locus of all (</a:t>
            </a:r>
            <a:r>
              <a:rPr lang="en-US" sz="2177" dirty="0" err="1"/>
              <a:t>i,</a:t>
            </a:r>
            <a:r>
              <a:rPr lang="en-US" sz="2177" err="1"/>
              <a:t>y</a:t>
            </a:r>
            <a:r>
              <a:rPr lang="en-US" sz="2177"/>
              <a:t>)-combinations of money market equilibria</a:t>
            </a: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en-US" sz="2177"/>
              <a:t>The LM-curve is increasing in </a:t>
            </a:r>
            <a:r>
              <a:rPr lang="en-US" sz="2177" dirty="0"/>
              <a:t>y</a:t>
            </a:r>
            <a:endParaRPr lang="de-DE" sz="2177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F200F2F-97F6-5513-24F5-58D2F8FC5283}"/>
              </a:ext>
            </a:extLst>
          </p:cNvPr>
          <p:cNvSpPr/>
          <p:nvPr/>
        </p:nvSpPr>
        <p:spPr>
          <a:xfrm>
            <a:off x="581628" y="3755966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/>
              <a:t>Equilibrium at the money market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56176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314670" y="55436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Overall equilibrium</a:t>
            </a:r>
            <a:endParaRPr lang="de-DE" sz="2903" b="1" dirty="0"/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2271237" y="1174921"/>
            <a:ext cx="0" cy="35659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2271238" y="4740892"/>
            <a:ext cx="58293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936593" y="1109596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619811" y="4759330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3251103" y="1444648"/>
            <a:ext cx="3723488" cy="24738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3744105" y="1893488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5834485" y="3194971"/>
            <a:ext cx="1207382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/>
              <a:t>IS-curve</a:t>
            </a:r>
            <a:endParaRPr lang="de-DE" sz="2177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6422404" y="978948"/>
            <a:ext cx="1391728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/>
              <a:t>LM-curve</a:t>
            </a:r>
            <a:endParaRPr lang="de-DE" sz="2177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836809" y="4759330"/>
            <a:ext cx="39145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991622" y="2668951"/>
            <a:ext cx="33695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2271237" y="2826468"/>
            <a:ext cx="26813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952606" y="2808030"/>
            <a:ext cx="0" cy="19328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63549" y="5523952"/>
            <a:ext cx="8723607" cy="1097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/>
              <a:t>The Intersection of </a:t>
            </a:r>
            <a:r>
              <a:rPr lang="de-DE" sz="2177" b="1" dirty="0"/>
              <a:t>LM- </a:t>
            </a:r>
            <a:r>
              <a:rPr lang="de-DE" sz="2177" b="1"/>
              <a:t>und IS-curve is the overall equilibrium</a:t>
            </a:r>
            <a:endParaRPr lang="de-DE" sz="2177" b="1" dirty="0"/>
          </a:p>
          <a:p>
            <a:endParaRPr lang="de-DE" sz="2177" b="1" dirty="0"/>
          </a:p>
          <a:p>
            <a:r>
              <a:rPr lang="de-DE" sz="2177" b="1" dirty="0"/>
              <a:t>→</a:t>
            </a:r>
            <a:r>
              <a:rPr lang="de-DE" sz="2177" b="1"/>
              <a:t>	money and commodity market are simultanously in equilibrium</a:t>
            </a:r>
            <a:endParaRPr lang="de-DE" sz="2177" b="1" dirty="0"/>
          </a:p>
        </p:txBody>
      </p:sp>
      <p:sp>
        <p:nvSpPr>
          <p:cNvPr id="25" name="Rechteck 24"/>
          <p:cNvSpPr/>
          <p:nvPr/>
        </p:nvSpPr>
        <p:spPr>
          <a:xfrm>
            <a:off x="23876" y="5469469"/>
            <a:ext cx="8841732" cy="13064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33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53E181B1-00D2-4DA3-A5CD-7CC3868784D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065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7653" y="672525"/>
            <a:ext cx="8567868" cy="57928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hangingPunct="0"/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C(Y)=C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0</a:t>
            </a:r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+c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y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∙Y=50+0,8Y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I(i)=I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0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+i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∙i=30-300i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G=20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L(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Y,r</a:t>
            </a:r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)=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l</a:t>
            </a:r>
            <a:r>
              <a:rPr lang="de-DE" sz="2400" baseline="-33000" dirty="0" err="1">
                <a:latin typeface="Times New Roman" pitchFamily="18"/>
                <a:ea typeface="Arial Unicode MS" pitchFamily="34"/>
                <a:cs typeface="Arial Unicode MS" pitchFamily="34"/>
              </a:rPr>
              <a:t>y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∙Y+l</a:t>
            </a:r>
            <a:r>
              <a:rPr lang="de-DE" sz="2400" baseline="-33000" dirty="0" err="1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=0,5Y – 250i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M=400		p=2 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marL="457200" lvl="0" indent="-457200" hangingPunct="0">
              <a:buFont typeface="+mj-lt"/>
              <a:buAutoNum type="alphaLcParenR"/>
            </a:pPr>
            <a:r>
              <a:rPr lang="de-DE" sz="2000">
                <a:latin typeface="Times New Roman" pitchFamily="18"/>
                <a:ea typeface="Arial" pitchFamily="34"/>
                <a:cs typeface="Arial" pitchFamily="34"/>
              </a:rPr>
              <a:t>Determine the IS-Kurve</a:t>
            </a:r>
            <a:endParaRPr lang="de-DE" sz="2000" dirty="0">
              <a:latin typeface="Times New Roman" pitchFamily="18"/>
              <a:ea typeface="Arial" pitchFamily="34"/>
              <a:cs typeface="Arial" pitchFamily="34"/>
            </a:endParaRPr>
          </a:p>
          <a:p>
            <a:pPr marL="457200" indent="-457200" hangingPunct="0">
              <a:buFont typeface="+mj-lt"/>
              <a:buAutoNum type="alphaLcParenR"/>
            </a:pPr>
            <a:r>
              <a:rPr lang="de-DE" sz="2000">
                <a:latin typeface="Times New Roman" pitchFamily="18"/>
                <a:ea typeface="Arial" pitchFamily="34"/>
                <a:cs typeface="Arial" pitchFamily="34"/>
              </a:rPr>
              <a:t>Determine the LM-Kurve</a:t>
            </a:r>
            <a:endParaRPr lang="de-DE" sz="2000" dirty="0">
              <a:latin typeface="Times New Roman" pitchFamily="18"/>
              <a:ea typeface="Arial" pitchFamily="34"/>
              <a:cs typeface="Arial" pitchFamily="34"/>
            </a:endParaRPr>
          </a:p>
          <a:p>
            <a:pPr marL="457200" indent="-457200" hangingPunct="0">
              <a:buFont typeface="+mj-lt"/>
              <a:buAutoNum type="alphaLcParenR"/>
            </a:pPr>
            <a:r>
              <a:rPr lang="de-DE" sz="2000">
                <a:latin typeface="Times New Roman" pitchFamily="18"/>
                <a:ea typeface="Arial" pitchFamily="34"/>
                <a:cs typeface="Arial" pitchFamily="34"/>
              </a:rPr>
              <a:t>Determine the simultanous equilibrium at the money and commidity market with equilibrium interest rate </a:t>
            </a: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000">
                <a:latin typeface="Times New Roman" pitchFamily="18"/>
                <a:ea typeface="Arial" pitchFamily="34"/>
                <a:cs typeface="Arial" pitchFamily="34"/>
              </a:rPr>
              <a:t>* and income </a:t>
            </a: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Y*</a:t>
            </a:r>
          </a:p>
        </p:txBody>
      </p:sp>
      <p:sp>
        <p:nvSpPr>
          <p:cNvPr id="3" name="TextShape 2"/>
          <p:cNvSpPr txBox="1"/>
          <p:nvPr/>
        </p:nvSpPr>
        <p:spPr>
          <a:xfrm>
            <a:off x="2314670" y="55436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Example</a:t>
            </a:r>
            <a:endParaRPr lang="de-DE" sz="2903" b="1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1A8277C-6542-4FA4-BAE0-354C3E88581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6940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342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erade Verbindung mit Pfeil 17"/>
          <p:cNvCxnSpPr/>
          <p:nvPr/>
        </p:nvCxnSpPr>
        <p:spPr>
          <a:xfrm flipV="1">
            <a:off x="1270218" y="73945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Shape 2"/>
          <p:cNvSpPr txBox="1"/>
          <p:nvPr/>
        </p:nvSpPr>
        <p:spPr>
          <a:xfrm>
            <a:off x="363084" y="-991"/>
            <a:ext cx="5238725" cy="532585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400" b="1"/>
              <a:t>Fiscal policy in the IS-LM-Model</a:t>
            </a:r>
            <a:endParaRPr lang="de-DE" sz="2400" b="1" dirty="0"/>
          </a:p>
        </p:txBody>
      </p:sp>
      <p:cxnSp>
        <p:nvCxnSpPr>
          <p:cNvPr id="25" name="Gerade Verbindung mit Pfeil 24"/>
          <p:cNvCxnSpPr/>
          <p:nvPr/>
        </p:nvCxnSpPr>
        <p:spPr>
          <a:xfrm>
            <a:off x="1270218" y="329835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V="1">
            <a:off x="1270218" y="374437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1270218" y="630327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V="1">
            <a:off x="1270218" y="1011999"/>
            <a:ext cx="2417001" cy="2286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V="1">
            <a:off x="1270218" y="2018904"/>
            <a:ext cx="3222735" cy="822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1923461" y="2710432"/>
            <a:ext cx="0" cy="35658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4529711" y="1861215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dirty="0"/>
              <a:t>(G)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939935" y="685377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endParaRPr lang="de-DE" sz="1633" dirty="0"/>
          </a:p>
        </p:txBody>
      </p:sp>
      <p:sp>
        <p:nvSpPr>
          <p:cNvPr id="38" name="Textfeld 37"/>
          <p:cNvSpPr txBox="1"/>
          <p:nvPr/>
        </p:nvSpPr>
        <p:spPr>
          <a:xfrm>
            <a:off x="4732409" y="336367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1008921" y="3755622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4732409" y="636016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943596" y="4147568"/>
            <a:ext cx="30328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  <a:r>
              <a:rPr lang="de-DE" sz="1633" baseline="-25000" dirty="0"/>
              <a:t>1</a:t>
            </a:r>
            <a:endParaRPr lang="de-DE" sz="1633" dirty="0"/>
          </a:p>
        </p:txBody>
      </p:sp>
      <p:cxnSp>
        <p:nvCxnSpPr>
          <p:cNvPr id="50" name="Gerade Verbindung 49"/>
          <p:cNvCxnSpPr/>
          <p:nvPr/>
        </p:nvCxnSpPr>
        <p:spPr>
          <a:xfrm>
            <a:off x="1596840" y="4103967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3702471" y="5890256"/>
            <a:ext cx="740908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IS(G)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3948517" y="2702003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∆G </a:t>
            </a:r>
            <a:r>
              <a:rPr lang="de-DE" sz="1633" dirty="0"/>
              <a:t>&gt;0</a:t>
            </a:r>
          </a:p>
        </p:txBody>
      </p:sp>
      <p:cxnSp>
        <p:nvCxnSpPr>
          <p:cNvPr id="66" name="Gerade Verbindung 65"/>
          <p:cNvCxnSpPr/>
          <p:nvPr/>
        </p:nvCxnSpPr>
        <p:spPr>
          <a:xfrm flipH="1">
            <a:off x="1270218" y="4343541"/>
            <a:ext cx="65324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feld 68"/>
          <p:cNvSpPr txBox="1"/>
          <p:nvPr/>
        </p:nvSpPr>
        <p:spPr>
          <a:xfrm>
            <a:off x="7634924" y="2028741"/>
            <a:ext cx="184731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633" dirty="0"/>
          </a:p>
        </p:txBody>
      </p:sp>
      <p:sp>
        <p:nvSpPr>
          <p:cNvPr id="70" name="Textfeld 69"/>
          <p:cNvSpPr txBox="1"/>
          <p:nvPr/>
        </p:nvSpPr>
        <p:spPr>
          <a:xfrm>
            <a:off x="3477059" y="75070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sz="1633" dirty="0"/>
              <a:t>=Y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98155" y="2637525"/>
            <a:ext cx="952545" cy="3880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12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+I(i</a:t>
            </a:r>
            <a:r>
              <a:rPr lang="de-DE" sz="12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)+G</a:t>
            </a: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  <a:p>
            <a:endParaRPr lang="de-DE" sz="2540" dirty="0"/>
          </a:p>
        </p:txBody>
      </p:sp>
      <p:sp>
        <p:nvSpPr>
          <p:cNvPr id="55" name="Textfeld 54"/>
          <p:cNvSpPr txBox="1"/>
          <p:nvPr/>
        </p:nvSpPr>
        <p:spPr>
          <a:xfrm>
            <a:off x="1575186" y="632441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r>
              <a:rPr lang="de-DE" baseline="-25000" dirty="0"/>
              <a:t>1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/>
              <a:t>G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</p:txBody>
      </p:sp>
      <p:sp>
        <p:nvSpPr>
          <p:cNvPr id="65" name="TextShape 2"/>
          <p:cNvSpPr txBox="1"/>
          <p:nvPr/>
        </p:nvSpPr>
        <p:spPr>
          <a:xfrm>
            <a:off x="5026969" y="-9962"/>
            <a:ext cx="4964210" cy="532585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400" b="1" dirty="0"/>
              <a:t>+ </a:t>
            </a: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de-DE" sz="2400" b="1" dirty="0"/>
          </a:p>
        </p:txBody>
      </p:sp>
      <p:sp>
        <p:nvSpPr>
          <p:cNvPr id="68" name="Textfeld 67"/>
          <p:cNvSpPr txBox="1"/>
          <p:nvPr/>
        </p:nvSpPr>
        <p:spPr>
          <a:xfrm>
            <a:off x="2453421" y="6312529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r>
              <a:rPr lang="de-DE" baseline="-25000" dirty="0"/>
              <a:t>1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/>
              <a:t>G +</a:t>
            </a:r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∆G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1238155" y="3284281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r>
              <a:rPr lang="de-DE" baseline="-25000" dirty="0"/>
              <a:t>1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/>
              <a:t>G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70AC08F9-2ADD-43D1-AF9D-7859030AAE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891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3" grpId="0"/>
      <p:bldP spid="55" grpId="0"/>
      <p:bldP spid="68" grpId="0"/>
      <p:bldP spid="7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516898" y="173651"/>
            <a:ext cx="4679508" cy="536145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400" b="1"/>
              <a:t>Fiscal policy in the IS-LM-Model</a:t>
            </a:r>
            <a:endParaRPr lang="de-DE" sz="2400" b="1" dirty="0"/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710031" y="761879"/>
            <a:ext cx="0" cy="35659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710032" y="4327850"/>
            <a:ext cx="58293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375387" y="696554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058605" y="4346288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1689897" y="1031606"/>
            <a:ext cx="3723488" cy="24738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182899" y="1480446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1584928" y="1025534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</a:t>
            </a:r>
            <a:r>
              <a:rPr lang="de-DE" sz="2400" b="1" dirty="0"/>
              <a:t>(G</a:t>
            </a:r>
            <a:r>
              <a:rPr lang="de-DE" sz="2400" b="1" baseline="-25000" dirty="0"/>
              <a:t>1</a:t>
            </a:r>
            <a:r>
              <a:rPr lang="de-DE" sz="2400" b="1" dirty="0"/>
              <a:t>)</a:t>
            </a:r>
            <a:endParaRPr lang="de-DE" sz="2177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4861198" y="565906"/>
            <a:ext cx="546945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LM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033994" y="4346288"/>
            <a:ext cx="76976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 (G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-76015" y="2268553"/>
            <a:ext cx="66717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i*(G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710031" y="2413426"/>
            <a:ext cx="26813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3391400" y="2394988"/>
            <a:ext cx="0" cy="19328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-52753" y="1788630"/>
            <a:ext cx="66717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i*(G</a:t>
            </a:r>
            <a:r>
              <a:rPr lang="de-DE" sz="1633" baseline="-25000" dirty="0"/>
              <a:t>2</a:t>
            </a:r>
            <a:r>
              <a:rPr lang="de-DE" sz="1633" dirty="0"/>
              <a:t>)</a:t>
            </a:r>
          </a:p>
        </p:txBody>
      </p:sp>
      <p:sp>
        <p:nvSpPr>
          <p:cNvPr id="2" name="Rechteck 1"/>
          <p:cNvSpPr/>
          <p:nvPr/>
        </p:nvSpPr>
        <p:spPr>
          <a:xfrm>
            <a:off x="5572482" y="204187"/>
            <a:ext cx="4861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G</a:t>
            </a:r>
            <a:r>
              <a:rPr lang="de-DE" dirty="0">
                <a:latin typeface="Arial Unicode MS"/>
                <a:ea typeface="Arial Unicode MS"/>
                <a:cs typeface="Arial Unicode MS"/>
              </a:rPr>
              <a:t>↑</a:t>
            </a:r>
            <a:endParaRPr lang="de-DE" dirty="0"/>
          </a:p>
        </p:txBody>
      </p:sp>
      <p:cxnSp>
        <p:nvCxnSpPr>
          <p:cNvPr id="54" name="Gerade Verbindung mit Pfeil 53"/>
          <p:cNvCxnSpPr/>
          <p:nvPr/>
        </p:nvCxnSpPr>
        <p:spPr>
          <a:xfrm flipV="1">
            <a:off x="595069" y="1987697"/>
            <a:ext cx="6429" cy="33405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894DC714-A3D1-411F-9710-7D976EFE314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33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23"/>
              <p:cNvSpPr txBox="1"/>
              <p:nvPr/>
            </p:nvSpPr>
            <p:spPr>
              <a:xfrm>
                <a:off x="4267103" y="3472024"/>
                <a:ext cx="658137" cy="3436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1633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de-DE" sz="1633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de-DE" sz="1633" dirty="0" smtClean="0"/>
                      <m:t>Y</m:t>
                    </m:r>
                    <m:r>
                      <m:rPr>
                        <m:nor/>
                      </m:rPr>
                      <a:rPr lang="de-DE" sz="1633" baseline="-25000" dirty="0" smtClean="0"/>
                      <m:t>0</m:t>
                    </m:r>
                  </m:oMath>
                </a14:m>
                <a:r>
                  <a:rPr lang="en-US" sz="1633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8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103" y="3472024"/>
                <a:ext cx="658137" cy="343620"/>
              </a:xfrm>
              <a:prstGeom prst="rect">
                <a:avLst/>
              </a:prstGeom>
              <a:blipFill>
                <a:blip r:embed="rId3"/>
                <a:stretch>
                  <a:fillRect t="-7143" b="-2321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Shape 2"/>
          <p:cNvSpPr txBox="1"/>
          <p:nvPr/>
        </p:nvSpPr>
        <p:spPr>
          <a:xfrm>
            <a:off x="2124976" y="12039"/>
            <a:ext cx="4517355" cy="541036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000" b="1"/>
              <a:t>Monetary policy in the IS-LM-Model</a:t>
            </a:r>
            <a:endParaRPr lang="de-DE" sz="2000" b="1" dirty="0"/>
          </a:p>
        </p:txBody>
      </p:sp>
      <p:cxnSp>
        <p:nvCxnSpPr>
          <p:cNvPr id="7" name="Straight Arrow Connector 7"/>
          <p:cNvCxnSpPr/>
          <p:nvPr/>
        </p:nvCxnSpPr>
        <p:spPr>
          <a:xfrm>
            <a:off x="1226154" y="3808569"/>
            <a:ext cx="4087634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/>
          <p:cNvSpPr txBox="1"/>
          <p:nvPr/>
        </p:nvSpPr>
        <p:spPr>
          <a:xfrm>
            <a:off x="4830623" y="3880334"/>
            <a:ext cx="76655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L, M/p</a:t>
            </a:r>
          </a:p>
        </p:txBody>
      </p:sp>
      <p:cxnSp>
        <p:nvCxnSpPr>
          <p:cNvPr id="9" name="Straight Connector 10"/>
          <p:cNvCxnSpPr/>
          <p:nvPr/>
        </p:nvCxnSpPr>
        <p:spPr>
          <a:xfrm flipV="1">
            <a:off x="1946345" y="720105"/>
            <a:ext cx="0" cy="3068032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4"/>
          <p:cNvCxnSpPr/>
          <p:nvPr/>
        </p:nvCxnSpPr>
        <p:spPr>
          <a:xfrm>
            <a:off x="1351059" y="1587541"/>
            <a:ext cx="3245005" cy="19407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27"/>
              <p:cNvSpPr txBox="1"/>
              <p:nvPr/>
            </p:nvSpPr>
            <p:spPr>
              <a:xfrm>
                <a:off x="501962" y="1779636"/>
                <a:ext cx="658578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33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33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de-DE" sz="1633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33" dirty="0"/>
                  <a:t>(</a:t>
                </a:r>
                <a14:m>
                  <m:oMath xmlns:m="http://schemas.openxmlformats.org/officeDocument/2006/math">
                    <m:r>
                      <a:rPr lang="de-DE" sz="1633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en-US" sz="1633" dirty="0"/>
                  <a:t>)</a:t>
                </a:r>
              </a:p>
            </p:txBody>
          </p:sp>
        </mc:Choice>
        <mc:Fallback xmlns="">
          <p:sp>
            <p:nvSpPr>
              <p:cNvPr id="13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62" y="1779636"/>
                <a:ext cx="658578" cy="343620"/>
              </a:xfrm>
              <a:prstGeom prst="rect">
                <a:avLst/>
              </a:prstGeom>
              <a:blipFill>
                <a:blip r:embed="rId4"/>
                <a:stretch>
                  <a:fillRect t="-5357" r="-3704" b="-2321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25"/>
              <p:cNvSpPr txBox="1"/>
              <p:nvPr/>
            </p:nvSpPr>
            <p:spPr>
              <a:xfrm>
                <a:off x="1613949" y="605785"/>
                <a:ext cx="683567" cy="3436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𝑀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/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949" y="605785"/>
                <a:ext cx="683567" cy="343620"/>
              </a:xfrm>
              <a:prstGeom prst="rect">
                <a:avLst/>
              </a:prstGeom>
              <a:blipFill>
                <a:blip r:embed="rId5"/>
                <a:stretch>
                  <a:fillRect b="-122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6"/>
          <p:cNvCxnSpPr/>
          <p:nvPr/>
        </p:nvCxnSpPr>
        <p:spPr>
          <a:xfrm flipV="1">
            <a:off x="1226154" y="694706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7"/>
          <p:cNvCxnSpPr/>
          <p:nvPr/>
        </p:nvCxnSpPr>
        <p:spPr>
          <a:xfrm flipV="1">
            <a:off x="5755591" y="3781764"/>
            <a:ext cx="2274043" cy="150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6"/>
          <p:cNvCxnSpPr/>
          <p:nvPr/>
        </p:nvCxnSpPr>
        <p:spPr>
          <a:xfrm flipV="1">
            <a:off x="5755590" y="682904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44"/>
              <p:cNvSpPr txBox="1"/>
              <p:nvPr/>
            </p:nvSpPr>
            <p:spPr>
              <a:xfrm>
                <a:off x="828464" y="791850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26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464" y="791850"/>
                <a:ext cx="305147" cy="3436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11"/>
          <p:cNvCxnSpPr/>
          <p:nvPr/>
        </p:nvCxnSpPr>
        <p:spPr>
          <a:xfrm flipH="1">
            <a:off x="1220410" y="1951446"/>
            <a:ext cx="6191857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7245580" y="3782136"/>
            <a:ext cx="35779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  <a:r>
              <a:rPr lang="de-DE" sz="1633" baseline="-25000" dirty="0"/>
              <a:t>0</a:t>
            </a:r>
          </a:p>
        </p:txBody>
      </p:sp>
      <p:cxnSp>
        <p:nvCxnSpPr>
          <p:cNvPr id="43" name="Gerade Verbindung 42"/>
          <p:cNvCxnSpPr/>
          <p:nvPr/>
        </p:nvCxnSpPr>
        <p:spPr>
          <a:xfrm flipV="1">
            <a:off x="6511682" y="959375"/>
            <a:ext cx="1991765" cy="17553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feld 53"/>
              <p:cNvSpPr txBox="1"/>
              <p:nvPr/>
            </p:nvSpPr>
            <p:spPr>
              <a:xfrm>
                <a:off x="8223406" y="526843"/>
                <a:ext cx="988860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177" b="1" dirty="0"/>
                  <a:t>LM(</a:t>
                </a:r>
                <a14:m>
                  <m:oMath xmlns:m="http://schemas.openxmlformats.org/officeDocument/2006/math">
                    <m:r>
                      <a:rPr lang="de-DE" sz="2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de-DE" sz="2177" b="1" dirty="0"/>
                  <a:t>)</a:t>
                </a:r>
              </a:p>
            </p:txBody>
          </p:sp>
        </mc:Choice>
        <mc:Fallback xmlns=""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3406" y="526843"/>
                <a:ext cx="988860" cy="453137"/>
              </a:xfrm>
              <a:prstGeom prst="rect">
                <a:avLst/>
              </a:prstGeom>
              <a:blipFill>
                <a:blip r:embed="rId7"/>
                <a:stretch>
                  <a:fillRect l="-8025" t="-1333" r="-6173" b="-25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44"/>
              <p:cNvSpPr txBox="1"/>
              <p:nvPr/>
            </p:nvSpPr>
            <p:spPr>
              <a:xfrm>
                <a:off x="5444607" y="771419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40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607" y="771419"/>
                <a:ext cx="305147" cy="3436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Shape 2"/>
          <p:cNvSpPr txBox="1"/>
          <p:nvPr/>
        </p:nvSpPr>
        <p:spPr>
          <a:xfrm>
            <a:off x="6562065" y="-27466"/>
            <a:ext cx="3743985" cy="541036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000" b="1" dirty="0"/>
              <a:t>+ 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de-DE" sz="2000" b="1" dirty="0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B1AB1A49-92D7-475F-88F5-235C636421B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10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4" grpId="0"/>
      <p:bldP spid="5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998490" y="0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00" b="1"/>
              <a:t>Monetary policy in the IS-LM-Model</a:t>
            </a:r>
            <a:endParaRPr lang="de-DE" sz="3200" b="1" dirty="0"/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907627" y="1142648"/>
            <a:ext cx="0" cy="35659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907628" y="4708619"/>
            <a:ext cx="58293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72983" y="1077323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256201" y="4727057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1945211" y="1412375"/>
            <a:ext cx="3723488" cy="24738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380495" y="1861215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4470875" y="3162698"/>
            <a:ext cx="1122487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 Kurve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058793" y="946675"/>
            <a:ext cx="1087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LM(</a:t>
            </a:r>
            <a:r>
              <a:rPr lang="de-DE" sz="2400" dirty="0"/>
              <a:t>M</a:t>
            </a:r>
            <a:r>
              <a:rPr lang="de-DE" sz="2400" baseline="-25000" dirty="0"/>
              <a:t>1</a:t>
            </a:r>
            <a:r>
              <a:rPr lang="de-DE" sz="2177" b="1" dirty="0"/>
              <a:t>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231590" y="4727057"/>
            <a:ext cx="81785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 (M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21582" y="2649322"/>
            <a:ext cx="71526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i*(M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907627" y="2794195"/>
            <a:ext cx="26813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3588996" y="2775757"/>
            <a:ext cx="0" cy="19328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1380826" y="975632"/>
            <a:ext cx="880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M</a:t>
            </a:r>
            <a:r>
              <a:rPr lang="de-DE" baseline="-25000" dirty="0"/>
              <a:t>1</a:t>
            </a:r>
            <a:r>
              <a:rPr lang="de-DE" b="1"/>
              <a:t>&lt;</a:t>
            </a:r>
            <a:r>
              <a:rPr lang="de-DE"/>
              <a:t>M</a:t>
            </a:r>
            <a:r>
              <a:rPr lang="de-DE" baseline="-25000"/>
              <a:t>2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>
          <a:xfrm>
            <a:off x="8401565" y="155498"/>
            <a:ext cx="5760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M</a:t>
            </a:r>
            <a:r>
              <a:rPr lang="de-DE" dirty="0">
                <a:latin typeface="Arial Unicode MS"/>
                <a:ea typeface="Arial Unicode MS"/>
                <a:cs typeface="Arial Unicode MS"/>
              </a:rPr>
              <a:t>↑</a:t>
            </a:r>
            <a:endParaRPr lang="de-DE" dirty="0"/>
          </a:p>
        </p:txBody>
      </p:sp>
      <p:cxnSp>
        <p:nvCxnSpPr>
          <p:cNvPr id="37" name="Gerade Verbindung mit Pfeil 36"/>
          <p:cNvCxnSpPr/>
          <p:nvPr/>
        </p:nvCxnSpPr>
        <p:spPr>
          <a:xfrm flipH="1">
            <a:off x="133310" y="2787577"/>
            <a:ext cx="3806" cy="56936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hteck 38">
            <a:extLst>
              <a:ext uri="{FF2B5EF4-FFF2-40B4-BE49-F238E27FC236}">
                <a16:creationId xmlns:a16="http://schemas.microsoft.com/office/drawing/2014/main" id="{5954CB66-EF6D-44C6-A94E-31E65830415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76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30219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Keynesian Economics</a:t>
            </a:r>
            <a:endParaRPr lang="de-DE" sz="2903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352380" y="464900"/>
            <a:ext cx="9531453" cy="50299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b="1" u="sng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 run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 capacities are not fully utilized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4772" lvl="1">
              <a:lnSpc>
                <a:spcPct val="140000"/>
              </a:lnSpc>
              <a:spcBef>
                <a:spcPct val="20000"/>
              </a:spcBef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Consumptions- and investment plans are totally fulfilled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the supply-side to adjust due to changes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Supply and demand are only equalized via changes in production </a:t>
            </a:r>
            <a:r>
              <a:rPr lang="en-US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in prices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3" name="Rechteck 2"/>
          <p:cNvSpPr/>
          <p:nvPr/>
        </p:nvSpPr>
        <p:spPr>
          <a:xfrm>
            <a:off x="0" y="5534692"/>
            <a:ext cx="8689605" cy="976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Wingdings"/>
              <a:buChar char="à"/>
            </a:pPr>
            <a:r>
              <a:rPr lang="en-US" sz="217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177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Aggregate Demand determines the equilibrium in the     	economy.</a:t>
            </a:r>
            <a:endParaRPr lang="en-US" sz="2177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C26C183-3FD4-40DC-BAC3-0947CC12616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73919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7653" y="672525"/>
            <a:ext cx="8557708" cy="57928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hangingPunct="0"/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C(Y)=C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0</a:t>
            </a:r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+c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y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∙Y=50+0,8Y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I(i)=I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0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+i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∙i=30-300i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G=20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L(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Y,i</a:t>
            </a:r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)=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l</a:t>
            </a:r>
            <a:r>
              <a:rPr lang="de-DE" sz="2400" baseline="-33000" dirty="0" err="1">
                <a:latin typeface="Times New Roman" pitchFamily="18"/>
                <a:ea typeface="Arial Unicode MS" pitchFamily="34"/>
                <a:cs typeface="Arial Unicode MS" pitchFamily="34"/>
              </a:rPr>
              <a:t>y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∙Y+l</a:t>
            </a:r>
            <a:r>
              <a:rPr lang="de-DE" sz="2400" baseline="-33000" dirty="0" err="1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=0,5Y – 250i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M=400		p=2 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marL="457200" lvl="0" indent="-457200" hangingPunct="0">
              <a:buFont typeface="+mj-lt"/>
              <a:buAutoNum type="alphaLcParenR"/>
            </a:pPr>
            <a:r>
              <a:rPr lang="de-DE" sz="2000">
                <a:latin typeface="Times New Roman" pitchFamily="18"/>
                <a:ea typeface="Arial" pitchFamily="34"/>
                <a:cs typeface="Arial" pitchFamily="34"/>
              </a:rPr>
              <a:t>Determine the fiscal impulse if government expenditure doubles.</a:t>
            </a:r>
            <a:endParaRPr lang="de-DE" sz="2000" dirty="0">
              <a:latin typeface="Times New Roman" pitchFamily="18"/>
              <a:ea typeface="Arial" pitchFamily="34"/>
              <a:cs typeface="Arial" pitchFamily="34"/>
            </a:endParaRPr>
          </a:p>
          <a:p>
            <a:pPr marL="457200" indent="-457200" hangingPunct="0">
              <a:buFont typeface="+mj-lt"/>
              <a:buAutoNum type="alphaLcParenR"/>
            </a:pPr>
            <a:r>
              <a:rPr lang="de-DE" sz="2000">
                <a:latin typeface="Times New Roman" pitchFamily="18"/>
                <a:ea typeface="Arial" pitchFamily="34"/>
                <a:cs typeface="Arial" pitchFamily="34"/>
              </a:rPr>
              <a:t>Determine the monetary impuls if the quantity of money is increased by 25%.</a:t>
            </a:r>
            <a:endParaRPr lang="de-DE" sz="2000" dirty="0">
              <a:latin typeface="Times New Roman" pitchFamily="18"/>
              <a:ea typeface="Arial" pitchFamily="34"/>
              <a:cs typeface="Arial" pitchFamily="34"/>
            </a:endParaRPr>
          </a:p>
        </p:txBody>
      </p:sp>
      <p:sp>
        <p:nvSpPr>
          <p:cNvPr id="3" name="TextShape 2"/>
          <p:cNvSpPr txBox="1"/>
          <p:nvPr/>
        </p:nvSpPr>
        <p:spPr>
          <a:xfrm>
            <a:off x="2314670" y="55436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Example</a:t>
            </a:r>
            <a:endParaRPr lang="de-DE" sz="2903" b="1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0C6F380-30FC-41B3-BC19-ACC4A7CF8E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8440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Shape 2"/>
          <p:cNvSpPr txBox="1"/>
          <p:nvPr/>
        </p:nvSpPr>
        <p:spPr>
          <a:xfrm>
            <a:off x="0" y="0"/>
            <a:ext cx="1740023" cy="393053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 algn="ctr"/>
            <a:r>
              <a:rPr lang="de-DE" sz="2903" b="1"/>
              <a:t>Example</a:t>
            </a:r>
            <a:endParaRPr lang="de-DE" sz="2903" b="1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2FC040A-2DBF-497F-9779-DEC300528F7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51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3477578" y="162730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Keynesian Cross</a:t>
            </a:r>
            <a:endParaRPr 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0" y="626576"/>
            <a:ext cx="121920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sz="1600">
                <a:solidFill>
                  <a:srgbClr val="000000"/>
                </a:solidFill>
              </a:rPr>
              <a:t>Aggregate demand Y</a:t>
            </a:r>
            <a:r>
              <a:rPr lang="de-DE" sz="1600" baseline="30000">
                <a:solidFill>
                  <a:srgbClr val="000000"/>
                </a:solidFill>
              </a:rPr>
              <a:t>D</a:t>
            </a:r>
            <a:r>
              <a:rPr lang="de-DE" sz="1600">
                <a:solidFill>
                  <a:srgbClr val="000000"/>
                </a:solidFill>
              </a:rPr>
              <a:t>: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de-DE" sz="1600" dirty="0">
                <a:solidFill>
                  <a:srgbClr val="000000"/>
                </a:solidFill>
              </a:rPr>
              <a:t>=C+I+G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1600">
                <a:solidFill>
                  <a:srgbClr val="000000"/>
                </a:solidFill>
              </a:rPr>
              <a:t>C (private consumption); </a:t>
            </a:r>
            <a:r>
              <a:rPr lang="de-DE" sz="1600" dirty="0">
                <a:solidFill>
                  <a:srgbClr val="000000"/>
                </a:solidFill>
              </a:rPr>
              <a:t>I </a:t>
            </a:r>
            <a:r>
              <a:rPr lang="de-DE" sz="1600">
                <a:solidFill>
                  <a:srgbClr val="000000"/>
                </a:solidFill>
              </a:rPr>
              <a:t>(Investment); G (Government expenditure); I and G sare exogenously fixed variables, C depends positively on aggregate income (production) Y</a:t>
            </a:r>
          </a:p>
          <a:p>
            <a:pPr eaLnBrk="1" hangingPunct="1">
              <a:buClrTx/>
              <a:buFontTx/>
              <a:buNone/>
            </a:pPr>
            <a:endParaRPr lang="de-DE" sz="16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1600">
                <a:solidFill>
                  <a:srgbClr val="000000"/>
                </a:solidFill>
              </a:rPr>
              <a:t>Keynesian consumption function: </a:t>
            </a: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C(Y)=C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+c</a:t>
            </a:r>
            <a:r>
              <a:rPr lang="de-DE" sz="1600" baseline="-25000" dirty="0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Y			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&gt;0 </a:t>
            </a:r>
            <a:r>
              <a:rPr lang="de-DE" sz="1600">
                <a:solidFill>
                  <a:srgbClr val="000000"/>
                </a:solidFill>
              </a:rPr>
              <a:t>(autonous consumption); </a:t>
            </a:r>
            <a:r>
              <a:rPr lang="de-DE" sz="1600" dirty="0">
                <a:solidFill>
                  <a:srgbClr val="000000"/>
                </a:solidFill>
              </a:rPr>
              <a:t>0&lt;</a:t>
            </a:r>
            <a:r>
              <a:rPr lang="de-DE" sz="1600" dirty="0" err="1">
                <a:solidFill>
                  <a:srgbClr val="000000"/>
                </a:solidFill>
              </a:rPr>
              <a:t>c</a:t>
            </a:r>
            <a:r>
              <a:rPr lang="de-DE" sz="1600" baseline="-25000" dirty="0" err="1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&lt;1</a:t>
            </a:r>
            <a:r>
              <a:rPr lang="de-DE" sz="1600">
                <a:solidFill>
                  <a:srgbClr val="000000"/>
                </a:solidFill>
              </a:rPr>
              <a:t>(marginal propensity to consum)</a:t>
            </a: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1600">
                <a:solidFill>
                  <a:srgbClr val="000000"/>
                </a:solidFill>
              </a:rPr>
              <a:t>Euqilibrium: With aggregate income (production) Y is determined by the aggreate demand Y</a:t>
            </a:r>
            <a:r>
              <a:rPr lang="de-DE" sz="1600" baseline="30000">
                <a:solidFill>
                  <a:srgbClr val="000000"/>
                </a:solidFill>
              </a:rPr>
              <a:t>D</a:t>
            </a:r>
            <a:r>
              <a:rPr lang="de-DE" sz="1600">
                <a:solidFill>
                  <a:srgbClr val="000000"/>
                </a:solidFill>
              </a:rPr>
              <a:t> →</a:t>
            </a: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Y=Y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de-DE" sz="1600" dirty="0">
                <a:solidFill>
                  <a:srgbClr val="000000"/>
                </a:solidFill>
              </a:rPr>
              <a:t>=C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+c</a:t>
            </a:r>
            <a:r>
              <a:rPr lang="de-DE" sz="1600" baseline="-25000" dirty="0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Y+I+G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A2D1D1B-FEDB-4DC2-9A50-23D12812339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11473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Consumption</a:t>
            </a:r>
            <a:endParaRPr lang="de-DE" sz="2903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546849" y="576796"/>
            <a:ext cx="10907552" cy="9444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en-US" sz="2000">
                <a:solidFill>
                  <a:prstClr val="black"/>
                </a:solidFill>
              </a:rPr>
              <a:t>In Germany the savings rate</a:t>
            </a:r>
            <a:r>
              <a:rPr lang="en-US" sz="2000">
                <a:solidFill>
                  <a:prstClr val="black"/>
                </a:solidFill>
                <a:sym typeface="Wingdings" panose="05000000000000000000" pitchFamily="2" charset="2"/>
              </a:rPr>
              <a:t> is roughly s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en-US" sz="2000">
                <a:solidFill>
                  <a:prstClr val="black"/>
                </a:solidFill>
                <a:sym typeface="Wingdings" panose="05000000000000000000" pitchFamily="2" charset="2"/>
              </a:rPr>
              <a:t>= 11% </a:t>
            </a:r>
            <a:r>
              <a:rPr lang="en-US" sz="2000">
                <a:solidFill>
                  <a:prstClr val="black"/>
                </a:solidFill>
              </a:rPr>
              <a:t>:</a:t>
            </a:r>
          </a:p>
          <a:p>
            <a:pPr>
              <a:lnSpc>
                <a:spcPct val="120000"/>
              </a:lnSpc>
              <a:spcAft>
                <a:spcPts val="544"/>
              </a:spcAft>
            </a:pPr>
            <a:br>
              <a:rPr lang="en-US" sz="2000">
                <a:solidFill>
                  <a:prstClr val="black"/>
                </a:solidFill>
              </a:rPr>
            </a:br>
            <a:endParaRPr lang="de-DE" sz="2000" dirty="0"/>
          </a:p>
        </p:txBody>
      </p:sp>
      <p:sp>
        <p:nvSpPr>
          <p:cNvPr id="4" name="Textfeld 3"/>
          <p:cNvSpPr txBox="1"/>
          <p:nvPr/>
        </p:nvSpPr>
        <p:spPr>
          <a:xfrm>
            <a:off x="490819" y="3769658"/>
            <a:ext cx="10907552" cy="6721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de-DE" sz="2000">
                <a:solidFill>
                  <a:prstClr val="black"/>
                </a:solidFill>
              </a:rPr>
              <a:t>→</a:t>
            </a:r>
            <a:r>
              <a:rPr lang="en-US" sz="2000">
                <a:solidFill>
                  <a:prstClr val="black"/>
                </a:solidFill>
              </a:rPr>
              <a:t>c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de-DE" sz="2000" dirty="0">
                <a:solidFill>
                  <a:prstClr val="black"/>
                </a:solidFill>
              </a:rPr>
              <a:t>+</a:t>
            </a:r>
            <a:r>
              <a:rPr lang="en-US" sz="2000" dirty="0">
                <a:solidFill>
                  <a:prstClr val="black"/>
                </a:solidFill>
              </a:rPr>
              <a:t> s</a:t>
            </a:r>
            <a:r>
              <a:rPr lang="de-DE" sz="2000" baseline="-25000" dirty="0">
                <a:solidFill>
                  <a:srgbClr val="000000"/>
                </a:solidFill>
              </a:rPr>
              <a:t>y </a:t>
            </a:r>
            <a:r>
              <a:rPr lang="de-DE" sz="2000" dirty="0">
                <a:solidFill>
                  <a:prstClr val="black"/>
                </a:solidFill>
              </a:rPr>
              <a:t>=1</a:t>
            </a:r>
            <a:r>
              <a:rPr lang="en-US" sz="2000" dirty="0">
                <a:solidFill>
                  <a:prstClr val="black"/>
                </a:solidFill>
              </a:rPr>
              <a:t>	→	 c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de-DE" sz="2000" dirty="0">
                <a:solidFill>
                  <a:prstClr val="black"/>
                </a:solidFill>
              </a:rPr>
              <a:t>=1 –</a:t>
            </a:r>
            <a:r>
              <a:rPr lang="en-US" sz="2000" dirty="0">
                <a:solidFill>
                  <a:prstClr val="black"/>
                </a:solidFill>
              </a:rPr>
              <a:t> s</a:t>
            </a:r>
            <a:r>
              <a:rPr lang="de-DE" sz="2000" baseline="-25000" dirty="0">
                <a:solidFill>
                  <a:srgbClr val="000000"/>
                </a:solidFill>
              </a:rPr>
              <a:t>y </a:t>
            </a:r>
            <a:r>
              <a:rPr lang="de-DE" sz="2000">
                <a:solidFill>
                  <a:prstClr val="black"/>
                </a:solidFill>
              </a:rPr>
              <a:t>=89</a:t>
            </a:r>
            <a:r>
              <a:rPr lang="en-US" sz="200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000" dirty="0">
                <a:solidFill>
                  <a:prstClr val="black"/>
                </a:solidFill>
                <a:sym typeface="Wingdings" panose="05000000000000000000" pitchFamily="2" charset="2"/>
              </a:rPr>
              <a:t>%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546849" y="2628900"/>
            <a:ext cx="10907552" cy="10392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de-DE" sz="2000">
                <a:solidFill>
                  <a:prstClr val="black"/>
                </a:solidFill>
              </a:rPr>
              <a:t>Income Y is divided into consumption and savings (compare the circular flow!)</a:t>
            </a:r>
            <a:br>
              <a:rPr lang="en-US" sz="2000" dirty="0">
                <a:solidFill>
                  <a:prstClr val="black"/>
                </a:solidFill>
              </a:rPr>
            </a:br>
            <a:endParaRPr lang="de-DE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0" y="4441773"/>
            <a:ext cx="8689605" cy="6721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de-DE" sz="2000" dirty="0">
                <a:solidFill>
                  <a:prstClr val="black"/>
                </a:solidFill>
              </a:rPr>
              <a:t>Interpretation</a:t>
            </a:r>
            <a:r>
              <a:rPr lang="de-DE" sz="2000">
                <a:solidFill>
                  <a:prstClr val="black"/>
                </a:solidFill>
              </a:rPr>
              <a:t>: If we have1000 additional Euros, then 890 Euros are directly spent  for consumption (first derivative of the consumption function!)</a:t>
            </a:r>
            <a:endParaRPr lang="de-DE" sz="2000" dirty="0"/>
          </a:p>
        </p:txBody>
      </p:sp>
      <p:sp>
        <p:nvSpPr>
          <p:cNvPr id="10" name="Textfeld 9"/>
          <p:cNvSpPr txBox="1"/>
          <p:nvPr/>
        </p:nvSpPr>
        <p:spPr>
          <a:xfrm>
            <a:off x="490819" y="1402955"/>
            <a:ext cx="10907552" cy="9521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en-US" sz="2000">
                <a:solidFill>
                  <a:prstClr val="black"/>
                </a:solidFill>
              </a:rPr>
              <a:t>What is then the consumption rate </a:t>
            </a:r>
            <a:r>
              <a:rPr lang="en-US" sz="2000" dirty="0">
                <a:solidFill>
                  <a:prstClr val="black"/>
                </a:solidFill>
              </a:rPr>
              <a:t>c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en-US" sz="2000" dirty="0">
                <a:solidFill>
                  <a:prstClr val="black"/>
                </a:solidFill>
              </a:rPr>
              <a:t>?</a:t>
            </a:r>
            <a:br>
              <a:rPr lang="en-US" sz="2000" dirty="0">
                <a:solidFill>
                  <a:prstClr val="black"/>
                </a:solidFill>
              </a:rPr>
            </a:br>
            <a:endParaRPr lang="de-DE" sz="2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5F7ACC9-ED3E-4A81-88BD-EC678A2CB0D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283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Consumption</a:t>
            </a:r>
            <a:endParaRPr lang="de-DE" sz="2903" b="1" dirty="0"/>
          </a:p>
        </p:txBody>
      </p:sp>
      <p:grpSp>
        <p:nvGrpSpPr>
          <p:cNvPr id="7" name="Group 23"/>
          <p:cNvGrpSpPr/>
          <p:nvPr/>
        </p:nvGrpSpPr>
        <p:grpSpPr>
          <a:xfrm>
            <a:off x="3515452" y="549060"/>
            <a:ext cx="4115434" cy="4180758"/>
            <a:chOff x="1187624" y="908720"/>
            <a:chExt cx="4536504" cy="4608512"/>
          </a:xfrm>
        </p:grpSpPr>
        <p:cxnSp>
          <p:nvCxnSpPr>
            <p:cNvPr id="8" name="Straight Arrow Connector 6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7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27"/>
          <p:cNvCxnSpPr/>
          <p:nvPr/>
        </p:nvCxnSpPr>
        <p:spPr>
          <a:xfrm flipV="1">
            <a:off x="3515452" y="810358"/>
            <a:ext cx="3984785" cy="267829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Brace 28"/>
          <p:cNvSpPr/>
          <p:nvPr/>
        </p:nvSpPr>
        <p:spPr>
          <a:xfrm flipH="1">
            <a:off x="2969358" y="3488656"/>
            <a:ext cx="539830" cy="1175838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2" name="TextBox 29"/>
          <p:cNvSpPr txBox="1"/>
          <p:nvPr/>
        </p:nvSpPr>
        <p:spPr>
          <a:xfrm>
            <a:off x="18037" y="3918212"/>
            <a:ext cx="2610010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Autonomous consumption</a:t>
            </a:r>
          </a:p>
          <a:p>
            <a:r>
              <a:rPr lang="de-DE" sz="1600">
                <a:solidFill>
                  <a:srgbClr val="000000"/>
                </a:solidFill>
              </a:rPr>
              <a:t>C</a:t>
            </a:r>
            <a:r>
              <a:rPr lang="de-DE" sz="1600" baseline="-25000">
                <a:solidFill>
                  <a:srgbClr val="000000"/>
                </a:solidFill>
              </a:rPr>
              <a:t>0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=100</a:t>
            </a:r>
          </a:p>
        </p:txBody>
      </p:sp>
      <p:sp>
        <p:nvSpPr>
          <p:cNvPr id="13" name="TextBox 30"/>
          <p:cNvSpPr txBox="1"/>
          <p:nvPr/>
        </p:nvSpPr>
        <p:spPr>
          <a:xfrm>
            <a:off x="6555887" y="4852038"/>
            <a:ext cx="117532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Income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(y)</a:t>
            </a:r>
          </a:p>
        </p:txBody>
      </p:sp>
      <p:sp>
        <p:nvSpPr>
          <p:cNvPr id="14" name="TextBox 31"/>
          <p:cNvSpPr txBox="1"/>
          <p:nvPr/>
        </p:nvSpPr>
        <p:spPr>
          <a:xfrm>
            <a:off x="1188533" y="549060"/>
            <a:ext cx="2229169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Consumption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C(y)</a:t>
            </a:r>
          </a:p>
        </p:txBody>
      </p:sp>
      <p:cxnSp>
        <p:nvCxnSpPr>
          <p:cNvPr id="15" name="Straight Arrow Connector 33"/>
          <p:cNvCxnSpPr/>
          <p:nvPr/>
        </p:nvCxnSpPr>
        <p:spPr>
          <a:xfrm>
            <a:off x="4560642" y="2835412"/>
            <a:ext cx="130648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35"/>
          <p:cNvCxnSpPr/>
          <p:nvPr/>
        </p:nvCxnSpPr>
        <p:spPr>
          <a:xfrm flipV="1">
            <a:off x="5842372" y="1986196"/>
            <a:ext cx="0" cy="84921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36"/>
          <p:cNvSpPr txBox="1"/>
          <p:nvPr/>
        </p:nvSpPr>
        <p:spPr>
          <a:xfrm>
            <a:off x="5841333" y="2215620"/>
            <a:ext cx="3198824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+ 0,89€ Consumption</a:t>
            </a:r>
            <a:b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 corresponds to savings of 0,11€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37"/>
          <p:cNvSpPr txBox="1"/>
          <p:nvPr/>
        </p:nvSpPr>
        <p:spPr>
          <a:xfrm>
            <a:off x="4400910" y="2966061"/>
            <a:ext cx="2315436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+ 1</a:t>
            </a:r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€ Income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506501" y="507899"/>
            <a:ext cx="2629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C(y)=</a:t>
            </a:r>
            <a:r>
              <a:rPr lang="de-DE" dirty="0">
                <a:solidFill>
                  <a:srgbClr val="000000"/>
                </a:solidFill>
              </a:rPr>
              <a:t> C</a:t>
            </a:r>
            <a:r>
              <a:rPr lang="de-DE" baseline="-25000" dirty="0">
                <a:solidFill>
                  <a:srgbClr val="000000"/>
                </a:solidFill>
              </a:rPr>
              <a:t>0</a:t>
            </a:r>
            <a:r>
              <a:rPr lang="de-DE" dirty="0">
                <a:solidFill>
                  <a:srgbClr val="000000"/>
                </a:solidFill>
              </a:rPr>
              <a:t>+c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>
                <a:solidFill>
                  <a:srgbClr val="000000"/>
                </a:solidFill>
              </a:rPr>
              <a:t>=100+0,89Y</a:t>
            </a:r>
            <a:endParaRPr lang="de-DE" sz="1633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3AA9EF4D-D393-497D-9B25-FE8AE1F44E0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035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7" grpId="0"/>
      <p:bldP spid="18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/>
              <a:t>Keynesian Cross</a:t>
            </a:r>
            <a:endParaRPr lang="de-DE" sz="2903" b="1" dirty="0"/>
          </a:p>
        </p:txBody>
      </p:sp>
      <p:grpSp>
        <p:nvGrpSpPr>
          <p:cNvPr id="7" name="Group 7"/>
          <p:cNvGrpSpPr/>
          <p:nvPr/>
        </p:nvGrpSpPr>
        <p:grpSpPr>
          <a:xfrm>
            <a:off x="2091719" y="1412294"/>
            <a:ext cx="4115434" cy="4180758"/>
            <a:chOff x="1187624" y="908720"/>
            <a:chExt cx="4536504" cy="4608512"/>
          </a:xfrm>
        </p:grpSpPr>
        <p:cxnSp>
          <p:nvCxnSpPr>
            <p:cNvPr id="8" name="Straight Arrow Connector 8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3"/>
          <p:cNvSpPr txBox="1"/>
          <p:nvPr/>
        </p:nvSpPr>
        <p:spPr>
          <a:xfrm>
            <a:off x="5326384" y="5650112"/>
            <a:ext cx="115288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Income(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" name="TextBox 14"/>
          <p:cNvSpPr txBox="1"/>
          <p:nvPr/>
        </p:nvSpPr>
        <p:spPr>
          <a:xfrm>
            <a:off x="425961" y="1346970"/>
            <a:ext cx="1723549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b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Expenditure(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7EAEDD0-9FA0-46B8-ADE0-9EC314DE131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906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 err="1"/>
              <a:t>Commodity</a:t>
            </a:r>
            <a:r>
              <a:rPr lang="de-DE" sz="2903" b="1" dirty="0"/>
              <a:t> Market </a:t>
            </a:r>
            <a:r>
              <a:rPr lang="de-DE" sz="2903" b="1" dirty="0" err="1"/>
              <a:t>euqilibrium</a:t>
            </a:r>
            <a:endParaRPr lang="de-DE" sz="2903" b="1" dirty="0"/>
          </a:p>
        </p:txBody>
      </p:sp>
      <p:grpSp>
        <p:nvGrpSpPr>
          <p:cNvPr id="7" name="Group 7"/>
          <p:cNvGrpSpPr/>
          <p:nvPr/>
        </p:nvGrpSpPr>
        <p:grpSpPr>
          <a:xfrm>
            <a:off x="4550439" y="1412294"/>
            <a:ext cx="4115434" cy="4180758"/>
            <a:chOff x="1187624" y="908720"/>
            <a:chExt cx="4536504" cy="4608512"/>
          </a:xfrm>
        </p:grpSpPr>
        <p:cxnSp>
          <p:nvCxnSpPr>
            <p:cNvPr id="8" name="Straight Arrow Connector 8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10"/>
          <p:cNvCxnSpPr/>
          <p:nvPr/>
        </p:nvCxnSpPr>
        <p:spPr>
          <a:xfrm flipV="1">
            <a:off x="4550439" y="1804240"/>
            <a:ext cx="5291272" cy="1959731"/>
          </a:xfrm>
          <a:prstGeom prst="line">
            <a:avLst/>
          </a:prstGeom>
          <a:ln w="381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3"/>
          <p:cNvSpPr txBox="1"/>
          <p:nvPr/>
        </p:nvSpPr>
        <p:spPr>
          <a:xfrm>
            <a:off x="7610928" y="5650112"/>
            <a:ext cx="115288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Income(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" name="TextBox 14"/>
          <p:cNvSpPr txBox="1"/>
          <p:nvPr/>
        </p:nvSpPr>
        <p:spPr>
          <a:xfrm>
            <a:off x="2830251" y="1346970"/>
            <a:ext cx="1781257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Income(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b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Expenditure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3" name="Straight Connector 23"/>
          <p:cNvCxnSpPr/>
          <p:nvPr/>
        </p:nvCxnSpPr>
        <p:spPr>
          <a:xfrm flipV="1">
            <a:off x="4550439" y="1477618"/>
            <a:ext cx="4180758" cy="411543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27"/>
          <p:cNvSpPr/>
          <p:nvPr/>
        </p:nvSpPr>
        <p:spPr>
          <a:xfrm>
            <a:off x="7580785" y="2709583"/>
            <a:ext cx="522595" cy="1235582"/>
          </a:xfrm>
          <a:prstGeom prst="rightBrace">
            <a:avLst>
              <a:gd name="adj1" fmla="val 8333"/>
              <a:gd name="adj2" fmla="val 20842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7" name="TextBox 31"/>
          <p:cNvSpPr txBox="1"/>
          <p:nvPr/>
        </p:nvSpPr>
        <p:spPr>
          <a:xfrm>
            <a:off x="8835946" y="3690297"/>
            <a:ext cx="261321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consumption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C(Y)=</a:t>
            </a:r>
            <a:r>
              <a:rPr lang="de-DE" sz="1600" dirty="0">
                <a:solidFill>
                  <a:srgbClr val="000000"/>
                </a:solidFill>
              </a:rPr>
              <a:t>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+c</a:t>
            </a:r>
            <a:r>
              <a:rPr lang="de-DE" sz="1600" baseline="-25000" dirty="0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Y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32"/>
          <p:cNvSpPr txBox="1"/>
          <p:nvPr/>
        </p:nvSpPr>
        <p:spPr>
          <a:xfrm>
            <a:off x="8150864" y="2549962"/>
            <a:ext cx="2717411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Investment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I +</a:t>
            </a:r>
          </a:p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Government expenditure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cxnSp>
        <p:nvCxnSpPr>
          <p:cNvPr id="19" name="Straight Arrow Connector 33"/>
          <p:cNvCxnSpPr/>
          <p:nvPr/>
        </p:nvCxnSpPr>
        <p:spPr>
          <a:xfrm flipH="1" flipV="1">
            <a:off x="9449765" y="3380454"/>
            <a:ext cx="653244" cy="2528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5"/>
          <p:cNvSpPr txBox="1"/>
          <p:nvPr/>
        </p:nvSpPr>
        <p:spPr>
          <a:xfrm>
            <a:off x="8450785" y="177459"/>
            <a:ext cx="2941831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Income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Expenditure </a:t>
            </a:r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de-DE" dirty="0">
                <a:solidFill>
                  <a:srgbClr val="000000"/>
                </a:solidFill>
              </a:rPr>
              <a:t>C</a:t>
            </a:r>
            <a:r>
              <a:rPr lang="de-DE" baseline="-25000" dirty="0">
                <a:solidFill>
                  <a:srgbClr val="000000"/>
                </a:solidFill>
              </a:rPr>
              <a:t>0</a:t>
            </a:r>
            <a:r>
              <a:rPr lang="de-DE" dirty="0">
                <a:solidFill>
                  <a:srgbClr val="000000"/>
                </a:solidFill>
              </a:rPr>
              <a:t>+c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Y+I+G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Arrow Connector 37"/>
          <p:cNvCxnSpPr>
            <a:stCxn id="20" idx="2"/>
          </p:cNvCxnSpPr>
          <p:nvPr/>
        </p:nvCxnSpPr>
        <p:spPr>
          <a:xfrm flipH="1">
            <a:off x="9329543" y="798078"/>
            <a:ext cx="592158" cy="11133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2514092" y="4033917"/>
            <a:ext cx="1446229" cy="1097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633"/>
              <a:t>Investment </a:t>
            </a:r>
            <a:r>
              <a:rPr lang="de-DE" sz="1633" dirty="0"/>
              <a:t>I</a:t>
            </a:r>
          </a:p>
          <a:p>
            <a:pPr algn="ctr"/>
            <a:r>
              <a:rPr lang="de-DE" sz="1633" dirty="0"/>
              <a:t>+</a:t>
            </a:r>
          </a:p>
          <a:p>
            <a:pPr algn="r"/>
            <a:r>
              <a:rPr lang="de-DE" sz="1633"/>
              <a:t>Governement</a:t>
            </a:r>
          </a:p>
          <a:p>
            <a:pPr algn="r"/>
            <a:r>
              <a:rPr lang="de-DE" sz="1633"/>
              <a:t>expenditure </a:t>
            </a:r>
            <a:r>
              <a:rPr lang="de-DE" sz="1633" dirty="0"/>
              <a:t>G</a:t>
            </a:r>
          </a:p>
        </p:txBody>
      </p:sp>
      <p:cxnSp>
        <p:nvCxnSpPr>
          <p:cNvPr id="24" name="Straight Connector 30"/>
          <p:cNvCxnSpPr/>
          <p:nvPr/>
        </p:nvCxnSpPr>
        <p:spPr>
          <a:xfrm flipV="1">
            <a:off x="4576695" y="3110727"/>
            <a:ext cx="5291272" cy="1959731"/>
          </a:xfrm>
          <a:prstGeom prst="line">
            <a:avLst/>
          </a:prstGeom>
          <a:ln w="381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-26766" y="6358804"/>
            <a:ext cx="6886116" cy="371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814" b="1" u="sng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Equilibrium</a:t>
            </a:r>
            <a:r>
              <a:rPr lang="en-US" sz="1700" b="1" u="sng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Expenditure (</a:t>
            </a:r>
            <a:r>
              <a:rPr lang="de-DE" sz="1700" dirty="0">
                <a:solidFill>
                  <a:srgbClr val="000000"/>
                </a:solidFill>
              </a:rPr>
              <a:t>Y</a:t>
            </a:r>
            <a:r>
              <a:rPr lang="de-DE" sz="1700" baseline="30000" dirty="0">
                <a:solidFill>
                  <a:srgbClr val="000000"/>
                </a:solidFill>
              </a:rPr>
              <a:t>D</a:t>
            </a:r>
            <a:r>
              <a:rPr lang="en-US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 </a:t>
            </a:r>
            <a:r>
              <a:rPr lang="en-US" sz="17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= </a:t>
            </a:r>
            <a:r>
              <a:rPr lang="en-US" sz="1700" b="1" u="sng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Income</a:t>
            </a:r>
            <a:r>
              <a:rPr lang="en-US" sz="17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(Y) </a:t>
            </a:r>
            <a:r>
              <a:rPr lang="en-US" sz="17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= Production </a:t>
            </a:r>
            <a:r>
              <a:rPr lang="en-US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(Y) = </a:t>
            </a:r>
            <a:r>
              <a:rPr lang="de-DE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de-DE" sz="17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en-US" sz="1700" b="1" baseline="30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8496156" y="119954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sz="1633" dirty="0"/>
              <a:t>=Y</a:t>
            </a:r>
          </a:p>
        </p:txBody>
      </p:sp>
      <p:sp>
        <p:nvSpPr>
          <p:cNvPr id="22" name="Right Brace 28"/>
          <p:cNvSpPr/>
          <p:nvPr/>
        </p:nvSpPr>
        <p:spPr>
          <a:xfrm flipH="1">
            <a:off x="3968866" y="5070458"/>
            <a:ext cx="539830" cy="419391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28" name="Textfeld 27"/>
          <p:cNvSpPr txBox="1"/>
          <p:nvPr/>
        </p:nvSpPr>
        <p:spPr>
          <a:xfrm>
            <a:off x="1952807" y="5070458"/>
            <a:ext cx="2145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Autonomer Konsum </a:t>
            </a:r>
            <a:r>
              <a:rPr lang="de-DE" dirty="0">
                <a:solidFill>
                  <a:srgbClr val="000000"/>
                </a:solidFill>
              </a:rPr>
              <a:t>C</a:t>
            </a:r>
            <a:r>
              <a:rPr lang="de-DE" baseline="-25000" dirty="0">
                <a:solidFill>
                  <a:srgbClr val="000000"/>
                </a:solidFill>
              </a:rPr>
              <a:t>0</a:t>
            </a:r>
            <a:endParaRPr lang="de-DE" sz="1633" dirty="0"/>
          </a:p>
        </p:txBody>
      </p:sp>
      <p:sp>
        <p:nvSpPr>
          <p:cNvPr id="29" name="Right Brace 28"/>
          <p:cNvSpPr/>
          <p:nvPr/>
        </p:nvSpPr>
        <p:spPr>
          <a:xfrm flipH="1">
            <a:off x="3968122" y="3763971"/>
            <a:ext cx="539830" cy="1258404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30" name="Right Brace 28"/>
          <p:cNvSpPr/>
          <p:nvPr/>
        </p:nvSpPr>
        <p:spPr>
          <a:xfrm flipH="1">
            <a:off x="1736086" y="3885891"/>
            <a:ext cx="539830" cy="1745342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31" name="Textfeld 30"/>
          <p:cNvSpPr txBox="1"/>
          <p:nvPr/>
        </p:nvSpPr>
        <p:spPr>
          <a:xfrm>
            <a:off x="7690" y="4184043"/>
            <a:ext cx="2065924" cy="11522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633"/>
              <a:t>Aggregate demand not dependent on income Y</a:t>
            </a:r>
            <a:endParaRPr lang="de-DE" sz="1633" dirty="0"/>
          </a:p>
        </p:txBody>
      </p:sp>
      <p:cxnSp>
        <p:nvCxnSpPr>
          <p:cNvPr id="32" name="Straight Connector 30"/>
          <p:cNvCxnSpPr/>
          <p:nvPr/>
        </p:nvCxnSpPr>
        <p:spPr>
          <a:xfrm flipV="1">
            <a:off x="7516290" y="2693443"/>
            <a:ext cx="6643" cy="2899609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0"/>
          <p:cNvCxnSpPr/>
          <p:nvPr/>
        </p:nvCxnSpPr>
        <p:spPr>
          <a:xfrm flipV="1">
            <a:off x="4576694" y="2659129"/>
            <a:ext cx="2939596" cy="34314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3569335" y="2508777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dirty="0"/>
              <a:t>=Y=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6653505" y="5625944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dirty="0"/>
              <a:t>=Y=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p:sp>
        <p:nvSpPr>
          <p:cNvPr id="39" name="TextBox 35"/>
          <p:cNvSpPr txBox="1"/>
          <p:nvPr/>
        </p:nvSpPr>
        <p:spPr>
          <a:xfrm>
            <a:off x="4639792" y="768461"/>
            <a:ext cx="3930884" cy="12669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de-DE" sz="1633">
                <a:latin typeface="Arial" panose="020B0604020202020204" pitchFamily="34" charset="0"/>
                <a:cs typeface="Arial" panose="020B0604020202020204" pitchFamily="34" charset="0"/>
              </a:rPr>
              <a:t>°-Line: locus of every possibility with </a:t>
            </a:r>
            <a:endParaRPr lang="de-DE" sz="16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>
                <a:solidFill>
                  <a:srgbClr val="000000"/>
                </a:solidFill>
              </a:rPr>
              <a:t>Y</a:t>
            </a:r>
            <a:r>
              <a:rPr lang="de-DE" sz="2000" baseline="30000" dirty="0">
                <a:solidFill>
                  <a:srgbClr val="000000"/>
                </a:solidFill>
              </a:rPr>
              <a:t>D</a:t>
            </a:r>
            <a:r>
              <a:rPr lang="de-DE" sz="2000" dirty="0"/>
              <a:t>=</a:t>
            </a:r>
            <a:r>
              <a:rPr lang="de-DE" sz="2000"/>
              <a:t>Y → possible equlibria</a:t>
            </a:r>
            <a:endParaRPr lang="de-DE" sz="2000" dirty="0"/>
          </a:p>
          <a:p>
            <a:r>
              <a:rPr lang="de-DE" sz="2000"/>
              <a:t>Linear linear through the origin with</a:t>
            </a:r>
          </a:p>
          <a:p>
            <a:r>
              <a:rPr lang="de-DE" sz="2000"/>
              <a:t>Slope 1</a:t>
            </a:r>
            <a:endParaRPr lang="de-DE" sz="2000" dirty="0"/>
          </a:p>
        </p:txBody>
      </p:sp>
      <p:cxnSp>
        <p:nvCxnSpPr>
          <p:cNvPr id="40" name="Straight Arrow Connector 37"/>
          <p:cNvCxnSpPr/>
          <p:nvPr/>
        </p:nvCxnSpPr>
        <p:spPr>
          <a:xfrm>
            <a:off x="7340463" y="1688024"/>
            <a:ext cx="855278" cy="2448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ihandform 42"/>
          <p:cNvSpPr/>
          <p:nvPr/>
        </p:nvSpPr>
        <p:spPr>
          <a:xfrm>
            <a:off x="5089402" y="5090615"/>
            <a:ext cx="286603" cy="477672"/>
          </a:xfrm>
          <a:custGeom>
            <a:avLst/>
            <a:gdLst>
              <a:gd name="connsiteX0" fmla="*/ 0 w 286603"/>
              <a:gd name="connsiteY0" fmla="*/ 0 h 477672"/>
              <a:gd name="connsiteX1" fmla="*/ 218364 w 286603"/>
              <a:gd name="connsiteY1" fmla="*/ 218364 h 477672"/>
              <a:gd name="connsiteX2" fmla="*/ 286603 w 286603"/>
              <a:gd name="connsiteY2" fmla="*/ 477672 h 477672"/>
              <a:gd name="connsiteX3" fmla="*/ 286603 w 286603"/>
              <a:gd name="connsiteY3" fmla="*/ 477672 h 47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603" h="477672">
                <a:moveTo>
                  <a:pt x="0" y="0"/>
                </a:moveTo>
                <a:cubicBezTo>
                  <a:pt x="85298" y="69376"/>
                  <a:pt x="170597" y="138752"/>
                  <a:pt x="218364" y="218364"/>
                </a:cubicBezTo>
                <a:cubicBezTo>
                  <a:pt x="266131" y="297976"/>
                  <a:pt x="286603" y="477672"/>
                  <a:pt x="286603" y="477672"/>
                </a:cubicBezTo>
                <a:lnTo>
                  <a:pt x="286603" y="4776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4783869" y="5211338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  <a:endParaRPr lang="de-DE" dirty="0"/>
          </a:p>
        </p:txBody>
      </p:sp>
      <p:sp>
        <p:nvSpPr>
          <p:cNvPr id="46" name="TextBox 14"/>
          <p:cNvSpPr txBox="1"/>
          <p:nvPr/>
        </p:nvSpPr>
        <p:spPr>
          <a:xfrm>
            <a:off x="-2258" y="2155093"/>
            <a:ext cx="40639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>
                <a:latin typeface="Arial" panose="020B0604020202020204" pitchFamily="34" charset="0"/>
                <a:cs typeface="Arial" panose="020B0604020202020204" pitchFamily="34" charset="0"/>
              </a:rPr>
              <a:t>Intersection or 45°-Line and aggregate demand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14"/>
          <p:cNvSpPr txBox="1"/>
          <p:nvPr/>
        </p:nvSpPr>
        <p:spPr>
          <a:xfrm>
            <a:off x="3408277" y="5873938"/>
            <a:ext cx="3934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>
                <a:latin typeface="Arial" panose="020B0604020202020204" pitchFamily="34" charset="0"/>
                <a:cs typeface="Arial" panose="020B0604020202020204" pitchFamily="34" charset="0"/>
              </a:rPr>
              <a:t>Intersection or 45°-Line and aggregate demand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7EAEDD0-9FA0-46B8-ADE0-9EC314DE131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1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  <p:bldP spid="18" grpId="0"/>
      <p:bldP spid="20" grpId="0"/>
      <p:bldP spid="23" grpId="0"/>
      <p:bldP spid="25" grpId="0" animBg="1"/>
      <p:bldP spid="27" grpId="0"/>
      <p:bldP spid="22" grpId="0" animBg="1"/>
      <p:bldP spid="28" grpId="0"/>
      <p:bldP spid="29" grpId="0" animBg="1"/>
      <p:bldP spid="30" grpId="0" animBg="1"/>
      <p:bldP spid="31" grpId="0"/>
      <p:bldP spid="37" grpId="0"/>
      <p:bldP spid="38" grpId="0"/>
      <p:bldP spid="39" grpId="0"/>
      <p:bldP spid="43" grpId="0" animBg="1"/>
      <p:bldP spid="44" grpId="0"/>
      <p:bldP spid="46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471790" y="1483414"/>
            <a:ext cx="6999223" cy="4146761"/>
            <a:chOff x="1187624" y="908720"/>
            <a:chExt cx="4536504" cy="4608512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/>
        </p:nvCxnSpPr>
        <p:spPr>
          <a:xfrm flipV="1">
            <a:off x="1471791" y="1875360"/>
            <a:ext cx="5291272" cy="195973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3"/>
          <p:cNvSpPr txBox="1"/>
          <p:nvPr/>
        </p:nvSpPr>
        <p:spPr>
          <a:xfrm>
            <a:off x="7233448" y="5712498"/>
            <a:ext cx="157286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4" name="Straight Connector 23"/>
          <p:cNvCxnSpPr/>
          <p:nvPr/>
        </p:nvCxnSpPr>
        <p:spPr>
          <a:xfrm flipV="1">
            <a:off x="1471790" y="1156792"/>
            <a:ext cx="4572705" cy="450738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31"/>
          <p:cNvSpPr txBox="1"/>
          <p:nvPr/>
        </p:nvSpPr>
        <p:spPr>
          <a:xfrm>
            <a:off x="2716756" y="886385"/>
            <a:ext cx="2682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Equilibrium 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=Y=</a:t>
            </a:r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*</a:t>
            </a:r>
            <a:endParaRPr lang="de-DE" sz="1600" dirty="0"/>
          </a:p>
        </p:txBody>
      </p:sp>
      <p:sp>
        <p:nvSpPr>
          <p:cNvPr id="17" name="TextBox 35"/>
          <p:cNvSpPr txBox="1"/>
          <p:nvPr/>
        </p:nvSpPr>
        <p:spPr>
          <a:xfrm>
            <a:off x="7721564" y="2164443"/>
            <a:ext cx="2754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Expenditure(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= Demand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37"/>
          <p:cNvCxnSpPr/>
          <p:nvPr/>
        </p:nvCxnSpPr>
        <p:spPr>
          <a:xfrm flipH="1" flipV="1">
            <a:off x="6561822" y="2050388"/>
            <a:ext cx="1173617" cy="2720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1"/>
              <p:cNvSpPr txBox="1"/>
              <p:nvPr/>
            </p:nvSpPr>
            <p:spPr>
              <a:xfrm>
                <a:off x="2040455" y="5722139"/>
                <a:ext cx="421910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20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455" y="5722139"/>
                <a:ext cx="421910" cy="3436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15"/>
          <p:cNvCxnSpPr/>
          <p:nvPr/>
        </p:nvCxnSpPr>
        <p:spPr>
          <a:xfrm flipV="1">
            <a:off x="2255683" y="4880280"/>
            <a:ext cx="0" cy="78389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8"/>
          <p:cNvCxnSpPr/>
          <p:nvPr/>
        </p:nvCxnSpPr>
        <p:spPr>
          <a:xfrm flipV="1">
            <a:off x="2255683" y="3573793"/>
            <a:ext cx="0" cy="1306487"/>
          </a:xfrm>
          <a:prstGeom prst="line">
            <a:avLst/>
          </a:prstGeom>
          <a:ln w="317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Brace 29"/>
          <p:cNvSpPr/>
          <p:nvPr/>
        </p:nvSpPr>
        <p:spPr>
          <a:xfrm rot="10800000">
            <a:off x="968761" y="3594833"/>
            <a:ext cx="1270198" cy="1306487"/>
          </a:xfrm>
          <a:prstGeom prst="rightBrace">
            <a:avLst>
              <a:gd name="adj1" fmla="val 8333"/>
              <a:gd name="adj2" fmla="val 48897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24" name="TextBox 34"/>
          <p:cNvSpPr txBox="1"/>
          <p:nvPr/>
        </p:nvSpPr>
        <p:spPr>
          <a:xfrm>
            <a:off x="-3883" y="4235210"/>
            <a:ext cx="1584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Iinventory has to decrease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Arrow Connector 45"/>
          <p:cNvCxnSpPr>
            <a:stCxn id="16" idx="2"/>
          </p:cNvCxnSpPr>
          <p:nvPr/>
        </p:nvCxnSpPr>
        <p:spPr>
          <a:xfrm>
            <a:off x="4058021" y="1255717"/>
            <a:ext cx="366734" cy="13871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2"/>
          <p:cNvSpPr txBox="1"/>
          <p:nvPr/>
        </p:nvSpPr>
        <p:spPr>
          <a:xfrm>
            <a:off x="4020177" y="3174145"/>
            <a:ext cx="49385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/>
              <a:t>Etc.</a:t>
            </a:r>
          </a:p>
        </p:txBody>
      </p:sp>
      <p:sp>
        <p:nvSpPr>
          <p:cNvPr id="34" name="Right Brace 32"/>
          <p:cNvSpPr/>
          <p:nvPr/>
        </p:nvSpPr>
        <p:spPr>
          <a:xfrm>
            <a:off x="5810788" y="1429678"/>
            <a:ext cx="233707" cy="772304"/>
          </a:xfrm>
          <a:prstGeom prst="rightBrace">
            <a:avLst>
              <a:gd name="adj1" fmla="val 8333"/>
              <a:gd name="adj2" fmla="val 48897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67" name="Title 1"/>
          <p:cNvSpPr txBox="1">
            <a:spLocks/>
          </p:cNvSpPr>
          <p:nvPr/>
        </p:nvSpPr>
        <p:spPr>
          <a:xfrm>
            <a:off x="1784593" y="32134"/>
            <a:ext cx="7465744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903">
                <a:solidFill>
                  <a:sysClr val="windowText" lastClr="000000"/>
                </a:solidFill>
              </a:rPr>
              <a:t>Adaption process</a:t>
            </a:r>
            <a:endParaRPr lang="en-US" sz="2903" dirty="0">
              <a:solidFill>
                <a:sysClr val="windowText" lastClr="000000"/>
              </a:solidFill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5801909" y="87871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Y=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endParaRPr lang="de-DE" sz="1633" dirty="0"/>
          </a:p>
        </p:txBody>
      </p:sp>
      <p:sp>
        <p:nvSpPr>
          <p:cNvPr id="37" name="TextBox 14"/>
          <p:cNvSpPr txBox="1"/>
          <p:nvPr/>
        </p:nvSpPr>
        <p:spPr>
          <a:xfrm>
            <a:off x="17061" y="3572358"/>
            <a:ext cx="1650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>
                <a:latin typeface="Arial" panose="020B0604020202020204" pitchFamily="34" charset="0"/>
                <a:cs typeface="Arial" panose="020B0604020202020204" pitchFamily="34" charset="0"/>
              </a:rPr>
              <a:t>Demand larger than Production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Connector 42"/>
          <p:cNvCxnSpPr/>
          <p:nvPr/>
        </p:nvCxnSpPr>
        <p:spPr>
          <a:xfrm flipV="1">
            <a:off x="4422255" y="2762068"/>
            <a:ext cx="7685" cy="2822285"/>
          </a:xfrm>
          <a:prstGeom prst="line">
            <a:avLst/>
          </a:prstGeom>
          <a:ln w="254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2"/>
          <p:cNvCxnSpPr/>
          <p:nvPr/>
        </p:nvCxnSpPr>
        <p:spPr>
          <a:xfrm flipH="1">
            <a:off x="1471789" y="2725144"/>
            <a:ext cx="2932775" cy="26427"/>
          </a:xfrm>
          <a:prstGeom prst="line">
            <a:avLst/>
          </a:prstGeom>
          <a:ln w="254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ihandform 48"/>
          <p:cNvSpPr/>
          <p:nvPr/>
        </p:nvSpPr>
        <p:spPr>
          <a:xfrm>
            <a:off x="1926907" y="5182207"/>
            <a:ext cx="286603" cy="477672"/>
          </a:xfrm>
          <a:custGeom>
            <a:avLst/>
            <a:gdLst>
              <a:gd name="connsiteX0" fmla="*/ 0 w 286603"/>
              <a:gd name="connsiteY0" fmla="*/ 0 h 477672"/>
              <a:gd name="connsiteX1" fmla="*/ 218364 w 286603"/>
              <a:gd name="connsiteY1" fmla="*/ 218364 h 477672"/>
              <a:gd name="connsiteX2" fmla="*/ 286603 w 286603"/>
              <a:gd name="connsiteY2" fmla="*/ 477672 h 477672"/>
              <a:gd name="connsiteX3" fmla="*/ 286603 w 286603"/>
              <a:gd name="connsiteY3" fmla="*/ 477672 h 47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603" h="477672">
                <a:moveTo>
                  <a:pt x="0" y="0"/>
                </a:moveTo>
                <a:cubicBezTo>
                  <a:pt x="85298" y="69376"/>
                  <a:pt x="170597" y="138752"/>
                  <a:pt x="218364" y="218364"/>
                </a:cubicBezTo>
                <a:cubicBezTo>
                  <a:pt x="266131" y="297976"/>
                  <a:pt x="286603" y="477672"/>
                  <a:pt x="286603" y="477672"/>
                </a:cubicBezTo>
                <a:lnTo>
                  <a:pt x="286603" y="4776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1621374" y="5302930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  <a:endParaRPr lang="de-DE" dirty="0"/>
          </a:p>
        </p:txBody>
      </p:sp>
      <p:cxnSp>
        <p:nvCxnSpPr>
          <p:cNvPr id="55" name="Straight Connector 43"/>
          <p:cNvCxnSpPr/>
          <p:nvPr/>
        </p:nvCxnSpPr>
        <p:spPr>
          <a:xfrm>
            <a:off x="5746187" y="1492434"/>
            <a:ext cx="2098" cy="762328"/>
          </a:xfrm>
          <a:prstGeom prst="line">
            <a:avLst/>
          </a:prstGeom>
          <a:ln w="317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hteck 71"/>
          <p:cNvSpPr/>
          <p:nvPr/>
        </p:nvSpPr>
        <p:spPr>
          <a:xfrm>
            <a:off x="4267103" y="5705951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p:sp>
        <p:nvSpPr>
          <p:cNvPr id="73" name="Rechteck 72"/>
          <p:cNvSpPr/>
          <p:nvPr/>
        </p:nvSpPr>
        <p:spPr>
          <a:xfrm>
            <a:off x="1110405" y="2556675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11"/>
              <p:cNvSpPr txBox="1"/>
              <p:nvPr/>
            </p:nvSpPr>
            <p:spPr>
              <a:xfrm>
                <a:off x="5831581" y="5681856"/>
                <a:ext cx="476412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de-DE" sz="1633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75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581" y="5681856"/>
                <a:ext cx="476412" cy="3436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34"/>
          <p:cNvSpPr txBox="1"/>
          <p:nvPr/>
        </p:nvSpPr>
        <p:spPr>
          <a:xfrm>
            <a:off x="6147507" y="1365374"/>
            <a:ext cx="3134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Production larger than demand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34"/>
          <p:cNvSpPr txBox="1"/>
          <p:nvPr/>
        </p:nvSpPr>
        <p:spPr>
          <a:xfrm>
            <a:off x="6069787" y="1600456"/>
            <a:ext cx="1556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Inventory built-up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7E0E3CB3-881E-4CFA-80D6-F70BA648874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Box 14">
            <a:extLst>
              <a:ext uri="{FF2B5EF4-FFF2-40B4-BE49-F238E27FC236}">
                <a16:creationId xmlns:a16="http://schemas.microsoft.com/office/drawing/2014/main" id="{4CC65F43-EF73-9261-A36A-F83F59F758F2}"/>
              </a:ext>
            </a:extLst>
          </p:cNvPr>
          <p:cNvSpPr txBox="1"/>
          <p:nvPr/>
        </p:nvSpPr>
        <p:spPr>
          <a:xfrm>
            <a:off x="-48300" y="914083"/>
            <a:ext cx="1781257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Income(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b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Expenditure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7877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3" grpId="0" animBg="1"/>
      <p:bldP spid="24" grpId="0"/>
      <p:bldP spid="33" grpId="0"/>
      <p:bldP spid="34" grpId="0" animBg="1"/>
      <p:bldP spid="37" grpId="0"/>
      <p:bldP spid="72" grpId="0"/>
      <p:bldP spid="73" grpId="0"/>
      <p:bldP spid="75" grpId="0"/>
      <p:bldP spid="81" grpId="0"/>
      <p:bldP spid="83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1692</Words>
  <Application>Microsoft Office PowerPoint</Application>
  <PresentationFormat>Breitbild</PresentationFormat>
  <Paragraphs>312</Paragraphs>
  <Slides>31</Slides>
  <Notes>26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41" baseType="lpstr">
      <vt:lpstr>Arial</vt:lpstr>
      <vt:lpstr>Arial Unicode MS</vt:lpstr>
      <vt:lpstr>Calibri</vt:lpstr>
      <vt:lpstr>Cambria Math</vt:lpstr>
      <vt:lpstr>Droid Sans Fallback</vt:lpstr>
      <vt:lpstr>Lohit Hindi</vt:lpstr>
      <vt:lpstr>Sparkasse Rg</vt:lpstr>
      <vt:lpstr>Times New Roman</vt:lpstr>
      <vt:lpstr>Wingdings</vt:lpstr>
      <vt:lpstr>Office</vt:lpstr>
      <vt:lpstr>PowerPoint-Präsentation</vt:lpstr>
      <vt:lpstr>Macroeconomics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be1046</cp:lastModifiedBy>
  <cp:revision>220</cp:revision>
  <cp:lastPrinted>2022-03-02T20:18:27Z</cp:lastPrinted>
  <dcterms:created xsi:type="dcterms:W3CDTF">2022-03-01T20:52:11Z</dcterms:created>
  <dcterms:modified xsi:type="dcterms:W3CDTF">2024-11-13T23:37:12Z</dcterms:modified>
</cp:coreProperties>
</file>