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72" r:id="rId2"/>
    <p:sldId id="257" r:id="rId3"/>
    <p:sldId id="1453" r:id="rId4"/>
    <p:sldId id="542" r:id="rId5"/>
    <p:sldId id="536" r:id="rId6"/>
    <p:sldId id="1454" r:id="rId7"/>
    <p:sldId id="425" r:id="rId8"/>
    <p:sldId id="426" r:id="rId9"/>
    <p:sldId id="428" r:id="rId10"/>
    <p:sldId id="540" r:id="rId11"/>
    <p:sldId id="544" r:id="rId12"/>
    <p:sldId id="545" r:id="rId13"/>
    <p:sldId id="1456" r:id="rId14"/>
    <p:sldId id="1457" r:id="rId1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93447" autoAdjust="0"/>
  </p:normalViewPr>
  <p:slideViewPr>
    <p:cSldViewPr snapToGrid="0">
      <p:cViewPr varScale="1">
        <p:scale>
          <a:sx n="75" d="100"/>
          <a:sy n="75" d="100"/>
        </p:scale>
        <p:origin x="5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22.10.2024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016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02293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49426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89389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12193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94619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32412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9466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38927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68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65183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4232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22.10.2024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22.10.2024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60.png"/></Relationships>
</file>

<file path=ppt/slides/_rels/slide6.xml.rels><?xml version="1.0" encoding="UTF-8" standalone="yes"?>
<Relationships xmlns="http://schemas.openxmlformats.org/package/2006/relationships"><Relationship Id="rId3" Type="http://schemas.openxmlformats.org/officeDocument/2006/relationships/hyperlink" Target="http://public.econ.duke.edu/~kdh9/Courses/Graduate%20Macro%20History/Readings-1/Phillips.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www.nobelprize.org/prizes/economic-sciences/2006/phelps/facts/" TargetMode="External"/><Relationship Id="rId4" Type="http://schemas.openxmlformats.org/officeDocument/2006/relationships/hyperlink" Target="https://www.jstor.org/stable/2552305"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pic>
        <p:nvPicPr>
          <p:cNvPr id="3" name="Grafik 2"/>
          <p:cNvPicPr>
            <a:picLocks noChangeAspect="1"/>
          </p:cNvPicPr>
          <p:nvPr/>
        </p:nvPicPr>
        <p:blipFill>
          <a:blip r:embed="rId3"/>
          <a:stretch>
            <a:fillRect/>
          </a:stretch>
        </p:blipFill>
        <p:spPr>
          <a:xfrm>
            <a:off x="149552" y="668012"/>
            <a:ext cx="7638950" cy="3785944"/>
          </a:xfrm>
          <a:prstGeom prst="rect">
            <a:avLst/>
          </a:prstGeom>
        </p:spPr>
      </p:pic>
      <p:sp>
        <p:nvSpPr>
          <p:cNvPr id="11" name="Textfeld 10"/>
          <p:cNvSpPr txBox="1"/>
          <p:nvPr/>
        </p:nvSpPr>
        <p:spPr>
          <a:xfrm>
            <a:off x="7938050" y="344680"/>
            <a:ext cx="4113177" cy="1105631"/>
          </a:xfrm>
          <a:prstGeom prst="rect">
            <a:avLst/>
          </a:prstGeom>
          <a:noFill/>
        </p:spPr>
        <p:txBody>
          <a:bodyPr wrap="square" rtlCol="0">
            <a:noAutofit/>
          </a:bodyPr>
          <a:lstStyle/>
          <a:p>
            <a:r>
              <a:rPr lang="de-DE" sz="1633"/>
              <a:t>From the 1960 to 1980ies we seen an outward shift of the Philipps-curve</a:t>
            </a:r>
            <a:endParaRPr lang="de-DE" sz="1633" dirty="0"/>
          </a:p>
        </p:txBody>
      </p:sp>
      <p:sp>
        <p:nvSpPr>
          <p:cNvPr id="15" name="Textfeld 14"/>
          <p:cNvSpPr txBox="1"/>
          <p:nvPr/>
        </p:nvSpPr>
        <p:spPr>
          <a:xfrm>
            <a:off x="7987906" y="1450311"/>
            <a:ext cx="4212869" cy="2876524"/>
          </a:xfrm>
          <a:prstGeom prst="rect">
            <a:avLst/>
          </a:prstGeom>
          <a:noFill/>
        </p:spPr>
        <p:txBody>
          <a:bodyPr wrap="square" rtlCol="0">
            <a:noAutofit/>
          </a:bodyPr>
          <a:lstStyle/>
          <a:p>
            <a:r>
              <a:rPr lang="en-US" sz="1633"/>
              <a:t>In this example, the regression used the Ansatz:</a:t>
            </a:r>
          </a:p>
          <a:p>
            <a:endParaRPr lang="de-DE" sz="1633" dirty="0"/>
          </a:p>
          <a:p>
            <a:pPr algn="ctr"/>
            <a:r>
              <a:rPr lang="de-DE" sz="1633" dirty="0"/>
              <a:t>y=</a:t>
            </a:r>
            <a:r>
              <a:rPr lang="de-DE" sz="1633" dirty="0" err="1"/>
              <a:t>x</a:t>
            </a:r>
            <a:r>
              <a:rPr lang="de-DE" sz="1633" baseline="30000" dirty="0" err="1"/>
              <a:t>a</a:t>
            </a:r>
            <a:endParaRPr lang="de-DE" sz="1633" baseline="30000" dirty="0"/>
          </a:p>
          <a:p>
            <a:endParaRPr lang="de-DE" sz="1633" dirty="0"/>
          </a:p>
          <a:p>
            <a:r>
              <a:rPr lang="de-DE" sz="1633"/>
              <a:t>Thus, the  exponent can directly interpreted as the elasticity between x and </a:t>
            </a:r>
            <a:r>
              <a:rPr lang="de-DE" sz="1633" dirty="0"/>
              <a:t>y </a:t>
            </a:r>
          </a:p>
          <a:p>
            <a:endParaRPr lang="de-DE" sz="1633" dirty="0"/>
          </a:p>
          <a:p>
            <a:r>
              <a:rPr lang="de-DE" sz="1633" dirty="0"/>
              <a:t>e=(</a:t>
            </a:r>
            <a:r>
              <a:rPr lang="de-DE" sz="1633" dirty="0" err="1"/>
              <a:t>dy</a:t>
            </a:r>
            <a:r>
              <a:rPr lang="de-DE" sz="1633" dirty="0"/>
              <a:t>/y)</a:t>
            </a:r>
            <a:r>
              <a:rPr lang="de-DE" sz="1633" dirty="0">
                <a:sym typeface="Wingdings" panose="05000000000000000000" pitchFamily="2" charset="2"/>
              </a:rPr>
              <a:t>:(</a:t>
            </a:r>
            <a:r>
              <a:rPr lang="de-DE" sz="1633" dirty="0"/>
              <a:t>dx/x)</a:t>
            </a:r>
          </a:p>
          <a:p>
            <a:endParaRPr lang="de-DE" sz="1633" dirty="0"/>
          </a:p>
          <a:p>
            <a:r>
              <a:rPr lang="de-DE" sz="1633"/>
              <a:t>Can you show this </a:t>
            </a:r>
            <a:r>
              <a:rPr lang="de-DE" sz="1633">
                <a:sym typeface="Wingdings" panose="05000000000000000000" pitchFamily="2" charset="2"/>
              </a:rPr>
              <a:t>?</a:t>
            </a:r>
            <a:r>
              <a:rPr lang="de-DE" sz="1633"/>
              <a:t>.</a:t>
            </a:r>
            <a:endParaRPr lang="de-DE" sz="1633" dirty="0"/>
          </a:p>
          <a:p>
            <a:endParaRPr lang="de-DE" sz="1633" dirty="0"/>
          </a:p>
        </p:txBody>
      </p:sp>
      <p:sp>
        <p:nvSpPr>
          <p:cNvPr id="2" name="Rechteck 1">
            <a:extLst>
              <a:ext uri="{FF2B5EF4-FFF2-40B4-BE49-F238E27FC236}">
                <a16:creationId xmlns:a16="http://schemas.microsoft.com/office/drawing/2014/main" id="{1A6861C5-F9D2-07BD-1E70-6A9FB5A72B8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6997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14037" y="775963"/>
            <a:ext cx="4113177" cy="2357962"/>
          </a:xfrm>
          <a:prstGeom prst="rect">
            <a:avLst/>
          </a:prstGeom>
          <a:noFill/>
        </p:spPr>
        <p:txBody>
          <a:bodyPr wrap="square" rtlCol="0">
            <a:noAutofit/>
          </a:bodyPr>
          <a:lstStyle/>
          <a:p>
            <a:r>
              <a:rPr lang="de-DE" sz="1633"/>
              <a:t>From the 1980ies to 2000, the data shows only a weak or even a inverted dependence between inflation and umemployment. A possible reason is the drastic change of the economic sircumstandes due to the break down of the soviet union and after that the dramatic change in the global economic dependencies </a:t>
            </a:r>
            <a:endParaRPr lang="de-DE" sz="1633" dirty="0"/>
          </a:p>
        </p:txBody>
      </p:sp>
      <p:pic>
        <p:nvPicPr>
          <p:cNvPr id="2" name="Grafik 1"/>
          <p:cNvPicPr>
            <a:picLocks noChangeAspect="1"/>
          </p:cNvPicPr>
          <p:nvPr/>
        </p:nvPicPr>
        <p:blipFill>
          <a:blip r:embed="rId3"/>
          <a:stretch>
            <a:fillRect/>
          </a:stretch>
        </p:blipFill>
        <p:spPr>
          <a:xfrm>
            <a:off x="200902" y="692747"/>
            <a:ext cx="7706012" cy="3792041"/>
          </a:xfrm>
          <a:prstGeom prst="rect">
            <a:avLst/>
          </a:prstGeom>
        </p:spPr>
      </p:pic>
      <p:sp>
        <p:nvSpPr>
          <p:cNvPr id="3" name="Rechteck 2">
            <a:extLst>
              <a:ext uri="{FF2B5EF4-FFF2-40B4-BE49-F238E27FC236}">
                <a16:creationId xmlns:a16="http://schemas.microsoft.com/office/drawing/2014/main" id="{13AAC0B1-991D-9772-30FA-FB3BA6A042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16746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856163" y="625491"/>
            <a:ext cx="4113177" cy="3414073"/>
          </a:xfrm>
          <a:prstGeom prst="rect">
            <a:avLst/>
          </a:prstGeom>
          <a:noFill/>
        </p:spPr>
        <p:txBody>
          <a:bodyPr wrap="square" rtlCol="0">
            <a:noAutofit/>
          </a:bodyPr>
          <a:lstStyle/>
          <a:p>
            <a:r>
              <a:rPr lang="de-DE" sz="1633" dirty="0" err="1"/>
              <a:t>With</a:t>
            </a:r>
            <a:r>
              <a:rPr lang="de-DE" sz="1633" dirty="0"/>
              <a:t> </a:t>
            </a:r>
            <a:r>
              <a:rPr lang="de-DE" sz="1633" dirty="0" err="1"/>
              <a:t>the</a:t>
            </a:r>
            <a:r>
              <a:rPr lang="de-DE" sz="1633" dirty="0"/>
              <a:t> </a:t>
            </a:r>
            <a:r>
              <a:rPr lang="de-DE" sz="1633" dirty="0" err="1"/>
              <a:t>first</a:t>
            </a:r>
            <a:r>
              <a:rPr lang="de-DE" sz="1633" dirty="0"/>
              <a:t> push </a:t>
            </a:r>
            <a:r>
              <a:rPr lang="de-DE" sz="1633" dirty="0" err="1"/>
              <a:t>of</a:t>
            </a:r>
            <a:r>
              <a:rPr lang="de-DE" sz="1633" dirty="0"/>
              <a:t> </a:t>
            </a:r>
            <a:r>
              <a:rPr lang="de-DE" sz="1633" dirty="0" err="1"/>
              <a:t>globalization</a:t>
            </a:r>
            <a:r>
              <a:rPr lang="de-DE" sz="1633" dirty="0"/>
              <a:t> </a:t>
            </a:r>
            <a:r>
              <a:rPr lang="de-DE" sz="1633" dirty="0" err="1"/>
              <a:t>from</a:t>
            </a:r>
            <a:r>
              <a:rPr lang="de-DE" sz="1633" dirty="0"/>
              <a:t> 2000 </a:t>
            </a:r>
            <a:r>
              <a:rPr lang="de-DE" sz="1633" dirty="0" err="1"/>
              <a:t>until</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again</a:t>
            </a:r>
            <a:r>
              <a:rPr lang="de-DE" sz="1633" dirty="0"/>
              <a:t> </a:t>
            </a:r>
            <a:r>
              <a:rPr lang="de-DE" sz="1633" dirty="0" err="1"/>
              <a:t>there</a:t>
            </a:r>
            <a:r>
              <a:rPr lang="de-DE" sz="1633" dirty="0"/>
              <a:t> </a:t>
            </a:r>
            <a:r>
              <a:rPr lang="de-DE" sz="1633" dirty="0" err="1"/>
              <a:t>is</a:t>
            </a:r>
            <a:r>
              <a:rPr lang="de-DE" sz="1633" dirty="0"/>
              <a:t> a </a:t>
            </a:r>
            <a:r>
              <a:rPr lang="de-DE" sz="1633" dirty="0" err="1"/>
              <a:t>quite</a:t>
            </a:r>
            <a:r>
              <a:rPr lang="de-DE" sz="1633" dirty="0"/>
              <a:t> </a:t>
            </a:r>
            <a:r>
              <a:rPr lang="de-DE" sz="1633" dirty="0" err="1"/>
              <a:t>stable</a:t>
            </a:r>
            <a:r>
              <a:rPr lang="de-DE" sz="1633" dirty="0"/>
              <a:t> „</a:t>
            </a:r>
            <a:r>
              <a:rPr lang="de-DE" sz="1633" dirty="0" err="1"/>
              <a:t>classical</a:t>
            </a:r>
            <a:r>
              <a:rPr lang="de-DE" sz="1633" dirty="0"/>
              <a:t>“ </a:t>
            </a:r>
            <a:r>
              <a:rPr lang="de-DE" sz="1633" dirty="0" err="1"/>
              <a:t>philipps-curve</a:t>
            </a:r>
            <a:r>
              <a:rPr lang="de-DE" sz="1633" dirty="0"/>
              <a:t> like </a:t>
            </a:r>
            <a:r>
              <a:rPr lang="de-DE" sz="1633" dirty="0" err="1"/>
              <a:t>dependence</a:t>
            </a:r>
            <a:r>
              <a:rPr lang="de-DE" sz="1633" dirty="0"/>
              <a:t>. </a:t>
            </a:r>
          </a:p>
          <a:p>
            <a:endParaRPr lang="de-DE" sz="1633" dirty="0"/>
          </a:p>
          <a:p>
            <a:r>
              <a:rPr lang="de-DE" sz="1633" dirty="0"/>
              <a:t>But </a:t>
            </a:r>
            <a:r>
              <a:rPr lang="de-DE" sz="1633" dirty="0" err="1"/>
              <a:t>within</a:t>
            </a:r>
            <a:r>
              <a:rPr lang="de-DE" sz="1633" dirty="0"/>
              <a:t> in </a:t>
            </a:r>
            <a:r>
              <a:rPr lang="de-DE" sz="1633" dirty="0" err="1"/>
              <a:t>following</a:t>
            </a:r>
            <a:r>
              <a:rPr lang="de-DE" sz="1633" dirty="0"/>
              <a:t> </a:t>
            </a:r>
            <a:r>
              <a:rPr lang="de-DE" sz="1633" dirty="0" err="1"/>
              <a:t>turmoil</a:t>
            </a:r>
            <a:r>
              <a:rPr lang="de-DE" sz="1633" dirty="0"/>
              <a:t> in </a:t>
            </a:r>
            <a:r>
              <a:rPr lang="de-DE" sz="1633" dirty="0" err="1"/>
              <a:t>the</a:t>
            </a:r>
            <a:r>
              <a:rPr lang="de-DE" sz="1633" dirty="0"/>
              <a:t> </a:t>
            </a:r>
            <a:r>
              <a:rPr lang="de-DE" sz="1633" dirty="0" err="1"/>
              <a:t>aftermath</a:t>
            </a:r>
            <a:r>
              <a:rPr lang="de-DE" sz="1633" dirty="0"/>
              <a:t> </a:t>
            </a:r>
            <a:r>
              <a:rPr lang="de-DE" sz="1633" dirty="0" err="1"/>
              <a:t>of</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we</a:t>
            </a:r>
            <a:r>
              <a:rPr lang="de-DE" sz="1633" dirty="0"/>
              <a:t> </a:t>
            </a:r>
            <a:r>
              <a:rPr lang="de-DE" sz="1633" dirty="0" err="1"/>
              <a:t>had</a:t>
            </a:r>
            <a:r>
              <a:rPr lang="de-DE" sz="1633" dirty="0"/>
              <a:t> </a:t>
            </a:r>
            <a:r>
              <a:rPr lang="de-DE" sz="1633" dirty="0" err="1"/>
              <a:t>again</a:t>
            </a:r>
            <a:r>
              <a:rPr lang="de-DE" sz="1633" dirty="0"/>
              <a:t> </a:t>
            </a:r>
            <a:r>
              <a:rPr lang="de-DE" sz="1633" dirty="0" err="1"/>
              <a:t>no</a:t>
            </a:r>
            <a:r>
              <a:rPr lang="de-DE" sz="1633" dirty="0"/>
              <a:t> </a:t>
            </a:r>
            <a:r>
              <a:rPr lang="de-DE" sz="1633" dirty="0" err="1"/>
              <a:t>stable</a:t>
            </a:r>
            <a:r>
              <a:rPr lang="de-DE" sz="1633" dirty="0"/>
              <a:t> </a:t>
            </a:r>
            <a:r>
              <a:rPr lang="de-DE" sz="1633" dirty="0" err="1"/>
              <a:t>dependence</a:t>
            </a:r>
            <a:r>
              <a:rPr lang="de-DE" sz="1633" dirty="0"/>
              <a:t> </a:t>
            </a:r>
            <a:r>
              <a:rPr lang="de-DE" sz="1633" dirty="0" err="1"/>
              <a:t>again</a:t>
            </a:r>
            <a:r>
              <a:rPr lang="de-DE" sz="1633" dirty="0"/>
              <a:t>!</a:t>
            </a:r>
          </a:p>
          <a:p>
            <a:endParaRPr lang="de-DE" sz="1633" dirty="0"/>
          </a:p>
          <a:p>
            <a:r>
              <a:rPr lang="de-DE" sz="1633" dirty="0" err="1"/>
              <a:t>Using</a:t>
            </a:r>
            <a:r>
              <a:rPr lang="de-DE" sz="1633" dirty="0"/>
              <a:t> </a:t>
            </a:r>
            <a:r>
              <a:rPr lang="de-DE" sz="1633" dirty="0" err="1"/>
              <a:t>the</a:t>
            </a:r>
            <a:r>
              <a:rPr lang="de-DE" sz="1633" dirty="0"/>
              <a:t> </a:t>
            </a:r>
            <a:r>
              <a:rPr lang="de-DE" sz="1633" dirty="0" err="1"/>
              <a:t>data</a:t>
            </a:r>
            <a:r>
              <a:rPr lang="de-DE" sz="1633" dirty="0"/>
              <a:t> </a:t>
            </a:r>
            <a:r>
              <a:rPr lang="de-DE" sz="1633" dirty="0" err="1"/>
              <a:t>from</a:t>
            </a:r>
            <a:r>
              <a:rPr lang="de-DE" sz="1633" dirty="0"/>
              <a:t> 2020 </a:t>
            </a:r>
            <a:r>
              <a:rPr lang="de-DE" sz="1633" dirty="0" err="1"/>
              <a:t>to</a:t>
            </a:r>
            <a:r>
              <a:rPr lang="de-DE" sz="1633" dirty="0"/>
              <a:t> 2023 </a:t>
            </a:r>
            <a:r>
              <a:rPr lang="de-DE" sz="1633" dirty="0" err="1"/>
              <a:t>for</a:t>
            </a:r>
            <a:r>
              <a:rPr lang="de-DE" sz="1633" dirty="0"/>
              <a:t> a </a:t>
            </a:r>
            <a:r>
              <a:rPr lang="de-DE" sz="1633" dirty="0" err="1"/>
              <a:t>regression</a:t>
            </a:r>
            <a:r>
              <a:rPr lang="de-DE" sz="1633" dirty="0"/>
              <a:t>, </a:t>
            </a:r>
            <a:r>
              <a:rPr lang="de-DE" sz="1633" dirty="0" err="1"/>
              <a:t>we</a:t>
            </a:r>
            <a:r>
              <a:rPr lang="de-DE" sz="1633" dirty="0"/>
              <a:t> </a:t>
            </a:r>
            <a:r>
              <a:rPr lang="de-DE" sz="1633" dirty="0" err="1"/>
              <a:t>obtain</a:t>
            </a:r>
            <a:r>
              <a:rPr lang="de-DE" sz="1633" dirty="0"/>
              <a:t> a R^2=0,82. Are </a:t>
            </a:r>
            <a:r>
              <a:rPr lang="de-DE" sz="1633" dirty="0" err="1"/>
              <a:t>we</a:t>
            </a:r>
            <a:r>
              <a:rPr lang="de-DE" sz="1633" dirty="0"/>
              <a:t> </a:t>
            </a:r>
            <a:r>
              <a:rPr lang="de-DE" sz="1633" dirty="0" err="1"/>
              <a:t>therefore</a:t>
            </a:r>
            <a:r>
              <a:rPr lang="de-DE" sz="1633" dirty="0"/>
              <a:t> back </a:t>
            </a:r>
            <a:r>
              <a:rPr lang="de-DE" sz="1633" dirty="0" err="1"/>
              <a:t>to</a:t>
            </a:r>
            <a:r>
              <a:rPr lang="de-DE" sz="1633" dirty="0"/>
              <a:t> a </a:t>
            </a:r>
            <a:r>
              <a:rPr lang="de-DE" sz="1633" dirty="0" err="1"/>
              <a:t>stable</a:t>
            </a:r>
            <a:r>
              <a:rPr lang="de-DE" sz="1633" dirty="0"/>
              <a:t> </a:t>
            </a:r>
            <a:r>
              <a:rPr lang="de-DE" sz="1633" dirty="0" err="1"/>
              <a:t>dependence</a:t>
            </a:r>
            <a:r>
              <a:rPr lang="de-DE" sz="1633" dirty="0"/>
              <a:t> </a:t>
            </a:r>
            <a:r>
              <a:rPr lang="de-DE" sz="1633" dirty="0" err="1"/>
              <a:t>between</a:t>
            </a:r>
            <a:r>
              <a:rPr lang="de-DE" sz="1633" dirty="0"/>
              <a:t> </a:t>
            </a:r>
            <a:r>
              <a:rPr lang="de-DE" sz="1633" dirty="0" err="1"/>
              <a:t>inflation</a:t>
            </a:r>
            <a:r>
              <a:rPr lang="de-DE" sz="1633" dirty="0"/>
              <a:t> and </a:t>
            </a:r>
            <a:r>
              <a:rPr lang="de-DE" sz="1633" dirty="0" err="1"/>
              <a:t>unemployment</a:t>
            </a:r>
            <a:r>
              <a:rPr lang="de-DE" sz="1633" dirty="0"/>
              <a:t>?</a:t>
            </a:r>
          </a:p>
        </p:txBody>
      </p:sp>
      <p:pic>
        <p:nvPicPr>
          <p:cNvPr id="4" name="Grafik 3">
            <a:extLst>
              <a:ext uri="{FF2B5EF4-FFF2-40B4-BE49-F238E27FC236}">
                <a16:creationId xmlns:a16="http://schemas.microsoft.com/office/drawing/2014/main" id="{9772F374-8C11-411B-9897-CB65DAFBEDFF}"/>
              </a:ext>
            </a:extLst>
          </p:cNvPr>
          <p:cNvPicPr>
            <a:picLocks noChangeAspect="1"/>
          </p:cNvPicPr>
          <p:nvPr/>
        </p:nvPicPr>
        <p:blipFill>
          <a:blip r:embed="rId3"/>
          <a:stretch>
            <a:fillRect/>
          </a:stretch>
        </p:blipFill>
        <p:spPr>
          <a:xfrm>
            <a:off x="110329" y="668012"/>
            <a:ext cx="7614564" cy="3981033"/>
          </a:xfrm>
          <a:prstGeom prst="rect">
            <a:avLst/>
          </a:prstGeom>
        </p:spPr>
      </p:pic>
    </p:spTree>
    <p:extLst>
      <p:ext uri="{BB962C8B-B14F-4D97-AF65-F5344CB8AC3E}">
        <p14:creationId xmlns:p14="http://schemas.microsoft.com/office/powerpoint/2010/main" val="231009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08191" y="0"/>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Inflation </a:t>
            </a:r>
            <a:r>
              <a:rPr lang="en-US" sz="2400">
                <a:solidFill>
                  <a:sysClr val="windowText" lastClr="000000"/>
                </a:solidFill>
              </a:rPr>
              <a:t>– Economic Policy – Philipps curve</a:t>
            </a:r>
            <a:endParaRPr lang="en-US" sz="2400" dirty="0">
              <a:solidFill>
                <a:sysClr val="windowText" lastClr="000000"/>
              </a:solidFill>
            </a:endParaRPr>
          </a:p>
          <a:p>
            <a:endParaRPr lang="en-US" sz="3266" dirty="0">
              <a:solidFill>
                <a:sysClr val="windowText" lastClr="000000"/>
              </a:solidFill>
            </a:endParaRPr>
          </a:p>
        </p:txBody>
      </p:sp>
      <p:cxnSp>
        <p:nvCxnSpPr>
          <p:cNvPr id="5" name="Gerade Verbindung mit Pfeil 4"/>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573583" y="952447"/>
            <a:ext cx="300082" cy="343620"/>
          </a:xfrm>
          <a:prstGeom prst="rect">
            <a:avLst/>
          </a:prstGeom>
        </p:spPr>
        <p:txBody>
          <a:bodyPr wrap="none">
            <a:spAutoFit/>
          </a:bodyPr>
          <a:lstStyle/>
          <a:p>
            <a:r>
              <a:rPr lang="el-GR" sz="1633" dirty="0"/>
              <a:t>π</a:t>
            </a:r>
            <a:endParaRPr lang="de-DE" sz="1633" dirty="0"/>
          </a:p>
        </p:txBody>
      </p:sp>
      <p:sp>
        <p:nvSpPr>
          <p:cNvPr id="8" name="Rechteck 7"/>
          <p:cNvSpPr/>
          <p:nvPr/>
        </p:nvSpPr>
        <p:spPr>
          <a:xfrm>
            <a:off x="6463683" y="5041104"/>
            <a:ext cx="295274" cy="343620"/>
          </a:xfrm>
          <a:prstGeom prst="rect">
            <a:avLst/>
          </a:prstGeom>
        </p:spPr>
        <p:txBody>
          <a:bodyPr wrap="none">
            <a:spAutoFit/>
          </a:bodyPr>
          <a:lstStyle/>
          <a:p>
            <a:r>
              <a:rPr lang="en-US" sz="1633" dirty="0"/>
              <a:t>u</a:t>
            </a:r>
            <a:endParaRPr lang="de-DE" sz="1633"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2"/>
          <p:cNvSpPr/>
          <p:nvPr/>
        </p:nvSpPr>
        <p:spPr>
          <a:xfrm>
            <a:off x="1331710" y="1221944"/>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unten 11"/>
          <p:cNvSpPr/>
          <p:nvPr/>
        </p:nvSpPr>
        <p:spPr>
          <a:xfrm rot="19916335" flipH="1">
            <a:off x="1842051" y="2529805"/>
            <a:ext cx="136877"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rot="19004465" flipH="1">
            <a:off x="2148899" y="2958155"/>
            <a:ext cx="143022"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4" name="Pfeil nach unten 13"/>
          <p:cNvSpPr/>
          <p:nvPr/>
        </p:nvSpPr>
        <p:spPr>
          <a:xfrm rot="18516216" flipH="1">
            <a:off x="2535682" y="3348981"/>
            <a:ext cx="110228"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5" name="Pfeil nach unten 14"/>
          <p:cNvSpPr/>
          <p:nvPr/>
        </p:nvSpPr>
        <p:spPr>
          <a:xfrm rot="17762105" flipH="1">
            <a:off x="2895357" y="3606378"/>
            <a:ext cx="86194"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1619266" y="2190551"/>
            <a:ext cx="354584" cy="461665"/>
          </a:xfrm>
          <a:prstGeom prst="rect">
            <a:avLst/>
          </a:prstGeom>
          <a:noFill/>
        </p:spPr>
        <p:txBody>
          <a:bodyPr wrap="none" rtlCol="0">
            <a:spAutoFit/>
          </a:bodyPr>
          <a:lstStyle/>
          <a:p>
            <a:r>
              <a:rPr lang="de-DE" sz="2400" b="1" dirty="0"/>
              <a:t>X</a:t>
            </a:r>
          </a:p>
        </p:txBody>
      </p:sp>
      <p:sp>
        <p:nvSpPr>
          <p:cNvPr id="17" name="Textfeld 16"/>
          <p:cNvSpPr txBox="1"/>
          <p:nvPr/>
        </p:nvSpPr>
        <p:spPr>
          <a:xfrm>
            <a:off x="3094843" y="3733277"/>
            <a:ext cx="344966" cy="461665"/>
          </a:xfrm>
          <a:prstGeom prst="rect">
            <a:avLst/>
          </a:prstGeom>
          <a:noFill/>
        </p:spPr>
        <p:txBody>
          <a:bodyPr wrap="none" rtlCol="0">
            <a:spAutoFit/>
          </a:bodyPr>
          <a:lstStyle/>
          <a:p>
            <a:r>
              <a:rPr lang="de-DE" sz="2400" b="1" dirty="0"/>
              <a:t>Y</a:t>
            </a:r>
          </a:p>
        </p:txBody>
      </p:sp>
      <p:cxnSp>
        <p:nvCxnSpPr>
          <p:cNvPr id="18" name="Gerade Verbindung 32"/>
          <p:cNvCxnSpPr/>
          <p:nvPr/>
        </p:nvCxnSpPr>
        <p:spPr>
          <a:xfrm flipH="1" flipV="1">
            <a:off x="3264838" y="3964821"/>
            <a:ext cx="18802" cy="107938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092266" y="5072914"/>
            <a:ext cx="399468" cy="343620"/>
          </a:xfrm>
          <a:prstGeom prst="rect">
            <a:avLst/>
          </a:prstGeom>
        </p:spPr>
        <p:txBody>
          <a:bodyPr wrap="square">
            <a:spAutoFit/>
          </a:bodyPr>
          <a:lstStyle/>
          <a:p>
            <a:r>
              <a:rPr lang="en-US" sz="1633" dirty="0"/>
              <a:t>u*</a:t>
            </a:r>
            <a:endParaRPr lang="de-DE" sz="1633" dirty="0"/>
          </a:p>
        </p:txBody>
      </p:sp>
      <p:sp>
        <p:nvSpPr>
          <p:cNvPr id="21" name="Title 1"/>
          <p:cNvSpPr txBox="1">
            <a:spLocks/>
          </p:cNvSpPr>
          <p:nvPr/>
        </p:nvSpPr>
        <p:spPr>
          <a:xfrm>
            <a:off x="5946870" y="883546"/>
            <a:ext cx="6245130" cy="1046828"/>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a:solidFill>
                  <a:sysClr val="windowText" lastClr="000000"/>
                </a:solidFill>
              </a:rPr>
              <a:t>Until the 1980, people were of the opinion thatone could freely choose the point on the Phillips curve via monetary or fiscal policy (cf. data before) and therefore could lower unemployment by allowing higher inflation rates</a:t>
            </a:r>
            <a:endParaRPr lang="en-US" sz="3266" dirty="0">
              <a:solidFill>
                <a:sysClr val="windowText" lastClr="000000"/>
              </a:solidFill>
            </a:endParaRPr>
          </a:p>
        </p:txBody>
      </p:sp>
      <p:sp>
        <p:nvSpPr>
          <p:cNvPr id="22" name="Title 1"/>
          <p:cNvSpPr txBox="1">
            <a:spLocks/>
          </p:cNvSpPr>
          <p:nvPr/>
        </p:nvSpPr>
        <p:spPr>
          <a:xfrm>
            <a:off x="5946870" y="2553264"/>
            <a:ext cx="6245130" cy="1115911"/>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a:solidFill>
                  <a:sysClr val="windowText" lastClr="000000"/>
                </a:solidFill>
              </a:rPr>
              <a:t>Then it was realized that expectations adjust and there is a rightward shift/rotation into the vertical of the Phillips curve!</a:t>
            </a:r>
            <a:endParaRPr lang="en-US" sz="3266" dirty="0">
              <a:solidFill>
                <a:sysClr val="windowText" lastClr="000000"/>
              </a:solidFill>
            </a:endParaRPr>
          </a:p>
        </p:txBody>
      </p:sp>
      <p:cxnSp>
        <p:nvCxnSpPr>
          <p:cNvPr id="23" name="Gerade Verbindung 31"/>
          <p:cNvCxnSpPr/>
          <p:nvPr/>
        </p:nvCxnSpPr>
        <p:spPr>
          <a:xfrm>
            <a:off x="1012024" y="3946232"/>
            <a:ext cx="2252814" cy="1858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441212" y="3793011"/>
            <a:ext cx="417102" cy="343620"/>
          </a:xfrm>
          <a:prstGeom prst="rect">
            <a:avLst/>
          </a:prstGeom>
        </p:spPr>
        <p:txBody>
          <a:bodyPr wrap="none">
            <a:spAutoFit/>
          </a:bodyPr>
          <a:lstStyle/>
          <a:p>
            <a:r>
              <a:rPr lang="el-GR" sz="1633" dirty="0"/>
              <a:t>π</a:t>
            </a:r>
            <a:r>
              <a:rPr lang="en-US" sz="1633" baseline="30000" dirty="0"/>
              <a:t>e</a:t>
            </a:r>
            <a:r>
              <a:rPr lang="en-US" sz="1633" dirty="0"/>
              <a:t> </a:t>
            </a:r>
            <a:endParaRPr lang="de-DE" sz="1633" dirty="0"/>
          </a:p>
        </p:txBody>
      </p:sp>
      <p:sp>
        <p:nvSpPr>
          <p:cNvPr id="2" name="Freihandform 2">
            <a:extLst>
              <a:ext uri="{FF2B5EF4-FFF2-40B4-BE49-F238E27FC236}">
                <a16:creationId xmlns:a16="http://schemas.microsoft.com/office/drawing/2014/main" id="{72B91FC3-85DD-9C34-E75A-1D672D4462FB}"/>
              </a:ext>
            </a:extLst>
          </p:cNvPr>
          <p:cNvSpPr/>
          <p:nvPr/>
        </p:nvSpPr>
        <p:spPr>
          <a:xfrm>
            <a:off x="1484110" y="633565"/>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reihandform 2">
            <a:extLst>
              <a:ext uri="{FF2B5EF4-FFF2-40B4-BE49-F238E27FC236}">
                <a16:creationId xmlns:a16="http://schemas.microsoft.com/office/drawing/2014/main" id="{ABD3606A-FE09-1B71-BF6D-9C73EA4FEDD6}"/>
              </a:ext>
            </a:extLst>
          </p:cNvPr>
          <p:cNvSpPr/>
          <p:nvPr/>
        </p:nvSpPr>
        <p:spPr>
          <a:xfrm>
            <a:off x="1717535" y="33613"/>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Pfeil nach unten 14">
            <a:extLst>
              <a:ext uri="{FF2B5EF4-FFF2-40B4-BE49-F238E27FC236}">
                <a16:creationId xmlns:a16="http://schemas.microsoft.com/office/drawing/2014/main" id="{AF9A4807-4F78-69F1-A6F9-7BD1D459B87D}"/>
              </a:ext>
            </a:extLst>
          </p:cNvPr>
          <p:cNvSpPr/>
          <p:nvPr/>
        </p:nvSpPr>
        <p:spPr>
          <a:xfrm rot="12490450" flipH="1">
            <a:off x="2866961" y="3242414"/>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Pfeil nach unten 14">
            <a:extLst>
              <a:ext uri="{FF2B5EF4-FFF2-40B4-BE49-F238E27FC236}">
                <a16:creationId xmlns:a16="http://schemas.microsoft.com/office/drawing/2014/main" id="{76ED65A8-5E53-2BF6-D19A-4B520CB605FB}"/>
              </a:ext>
            </a:extLst>
          </p:cNvPr>
          <p:cNvSpPr/>
          <p:nvPr/>
        </p:nvSpPr>
        <p:spPr>
          <a:xfrm rot="12490450" flipH="1">
            <a:off x="3019361" y="2654038"/>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Gerade Verbindung 32">
            <a:extLst>
              <a:ext uri="{FF2B5EF4-FFF2-40B4-BE49-F238E27FC236}">
                <a16:creationId xmlns:a16="http://schemas.microsoft.com/office/drawing/2014/main" id="{45BDDF63-298B-F1DF-3B84-B451DD1A689F}"/>
              </a:ext>
            </a:extLst>
          </p:cNvPr>
          <p:cNvCxnSpPr>
            <a:cxnSpLocks/>
            <a:stCxn id="17" idx="0"/>
          </p:cNvCxnSpPr>
          <p:nvPr/>
        </p:nvCxnSpPr>
        <p:spPr>
          <a:xfrm flipV="1">
            <a:off x="3267326" y="821803"/>
            <a:ext cx="18243" cy="2911474"/>
          </a:xfrm>
          <a:prstGeom prst="line">
            <a:avLst/>
          </a:prstGeom>
          <a:ln w="25400">
            <a:prstDash val="solid"/>
          </a:ln>
        </p:spPr>
        <p:style>
          <a:lnRef idx="1">
            <a:schemeClr val="accent1"/>
          </a:lnRef>
          <a:fillRef idx="0">
            <a:schemeClr val="accent1"/>
          </a:fillRef>
          <a:effectRef idx="0">
            <a:schemeClr val="accent1"/>
          </a:effectRef>
          <a:fontRef idx="minor">
            <a:schemeClr val="tx1"/>
          </a:fontRef>
        </p:style>
      </p:cxnSp>
      <p:sp>
        <p:nvSpPr>
          <p:cNvPr id="28" name="Title 1">
            <a:extLst>
              <a:ext uri="{FF2B5EF4-FFF2-40B4-BE49-F238E27FC236}">
                <a16:creationId xmlns:a16="http://schemas.microsoft.com/office/drawing/2014/main" id="{7DBB347F-D182-A355-6D7E-D210A1E08D32}"/>
              </a:ext>
            </a:extLst>
          </p:cNvPr>
          <p:cNvSpPr txBox="1">
            <a:spLocks/>
          </p:cNvSpPr>
          <p:nvPr/>
        </p:nvSpPr>
        <p:spPr>
          <a:xfrm>
            <a:off x="3305959" y="938464"/>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Longrun PC</a:t>
            </a:r>
            <a:endParaRPr lang="en-US" sz="2400" dirty="0">
              <a:solidFill>
                <a:sysClr val="windowText" lastClr="000000"/>
              </a:solidFill>
            </a:endParaRPr>
          </a:p>
          <a:p>
            <a:endParaRPr lang="en-US" sz="3266" dirty="0">
              <a:solidFill>
                <a:sysClr val="windowText" lastClr="000000"/>
              </a:solidFill>
            </a:endParaRPr>
          </a:p>
        </p:txBody>
      </p:sp>
      <p:sp>
        <p:nvSpPr>
          <p:cNvPr id="29" name="Title 1">
            <a:extLst>
              <a:ext uri="{FF2B5EF4-FFF2-40B4-BE49-F238E27FC236}">
                <a16:creationId xmlns:a16="http://schemas.microsoft.com/office/drawing/2014/main" id="{A388ABA9-BD88-8341-7421-C40FAB71C16D}"/>
              </a:ext>
            </a:extLst>
          </p:cNvPr>
          <p:cNvSpPr txBox="1">
            <a:spLocks/>
          </p:cNvSpPr>
          <p:nvPr/>
        </p:nvSpPr>
        <p:spPr>
          <a:xfrm>
            <a:off x="5383411" y="4243138"/>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Shortrun PC</a:t>
            </a:r>
            <a:endParaRPr lang="en-US" sz="2400" dirty="0">
              <a:solidFill>
                <a:sysClr val="windowText" lastClr="000000"/>
              </a:solidFill>
            </a:endParaRPr>
          </a:p>
          <a:p>
            <a:endParaRPr lang="en-US" sz="3266" dirty="0">
              <a:solidFill>
                <a:sysClr val="windowText" lastClr="000000"/>
              </a:solidFill>
            </a:endParaRPr>
          </a:p>
        </p:txBody>
      </p:sp>
    </p:spTree>
    <p:extLst>
      <p:ext uri="{BB962C8B-B14F-4D97-AF65-F5344CB8AC3E}">
        <p14:creationId xmlns:p14="http://schemas.microsoft.com/office/powerpoint/2010/main" val="255367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105433" y="559744"/>
            <a:ext cx="11733215" cy="612981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400">
                <a:latin typeface="Cambria Math" panose="02040503050406030204" pitchFamily="18" charset="0"/>
                <a:ea typeface="Cambria Math" panose="02040503050406030204" pitchFamily="18" charset="0"/>
              </a:rPr>
              <a:t>→ In order to be able to permanently reduce the unemployment rate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&gt;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would have 	to apply permanently.</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in the long run this is unrealistic and stable condition results!</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thus, in principle, under rational expectations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will hold</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 </a:t>
            </a:r>
            <a:r>
              <a:rPr lang="de-DE" sz="2400">
                <a:latin typeface="Cambria Math" panose="02040503050406030204" pitchFamily="18" charset="0"/>
                <a:ea typeface="Cambria Math" panose="02040503050406030204" pitchFamily="18" charset="0"/>
              </a:rPr>
              <a:t>thus u</a:t>
            </a:r>
            <a:r>
              <a:rPr lang="de-DE" sz="2400" dirty="0">
                <a:latin typeface="Cambria Math" panose="02040503050406030204" pitchFamily="18" charset="0"/>
                <a:ea typeface="Cambria Math" panose="02040503050406030204" pitchFamily="18" charset="0"/>
              </a:rPr>
              <a:t>=u*</a:t>
            </a:r>
            <a:r>
              <a:rPr lang="en-US" sz="2400" dirty="0">
                <a:latin typeface="Cambria Math" panose="02040503050406030204" pitchFamily="18" charset="0"/>
                <a:ea typeface="Cambria Math" panose="02040503050406030204" pitchFamily="18" charset="0"/>
              </a:rPr>
              <a:t>	</a:t>
            </a:r>
            <a:endParaRPr lang="en-US" sz="2000" dirty="0">
              <a:latin typeface="Cambria Math" panose="02040503050406030204" pitchFamily="18" charset="0"/>
              <a:ea typeface="Cambria Math" panose="02040503050406030204" pitchFamily="18" charset="0"/>
            </a:endParaRPr>
          </a:p>
          <a:p>
            <a:pPr>
              <a:lnSpc>
                <a:spcPct val="110000"/>
              </a:lnSpc>
            </a:pPr>
            <a:r>
              <a:rPr lang="en-US" sz="20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 </a:t>
            </a:r>
            <a:r>
              <a:rPr lang="en-US" sz="2400">
                <a:latin typeface="Cambria Math" panose="02040503050406030204" pitchFamily="18" charset="0"/>
                <a:ea typeface="Cambria Math" panose="02040503050406030204" pitchFamily="18" charset="0"/>
              </a:rPr>
              <a:t>	motion only on the                                                                          					long-run (vertical) 										Phillips curve possible!</a:t>
            </a:r>
          </a:p>
          <a:p>
            <a:pPr>
              <a:lnSpc>
                <a:spcPct val="110000"/>
              </a:lnSpc>
            </a:pPr>
            <a:r>
              <a:rPr lang="en-US" sz="2400" b="1">
                <a:latin typeface="Cambria Math" panose="02040503050406030204" pitchFamily="18" charset="0"/>
                <a:ea typeface="Cambria Math" panose="02040503050406030204" pitchFamily="18" charset="0"/>
              </a:rPr>
              <a:t>					→ Stagflation</a:t>
            </a:r>
          </a:p>
          <a:p>
            <a:pPr>
              <a:lnSpc>
                <a:spcPct val="110000"/>
              </a:lnSpc>
            </a:pPr>
            <a:endParaRPr lang="en-US" sz="2000" dirty="0"/>
          </a:p>
        </p:txBody>
      </p:sp>
      <p:sp>
        <p:nvSpPr>
          <p:cNvPr id="4" name="Title 1"/>
          <p:cNvSpPr txBox="1">
            <a:spLocks/>
          </p:cNvSpPr>
          <p:nvPr/>
        </p:nvSpPr>
        <p:spPr>
          <a:xfrm>
            <a:off x="1559996" y="79571"/>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Inflation – Economic Policy – Philipps curve</a:t>
            </a: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988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835519" cy="744941"/>
          </a:xfrm>
          <a:prstGeom prst="rect">
            <a:avLst/>
          </a:prstGeom>
          <a:noFill/>
          <a:ln>
            <a:noFill/>
          </a:ln>
        </p:spPr>
        <p:txBody>
          <a:bodyPr lIns="81646" tIns="40823" rIns="81646" bIns="40823" anchor="ctr" anchorCtr="1"/>
          <a:lstStyle/>
          <a:p>
            <a:r>
              <a:rPr lang="en-US" sz="2903" b="1"/>
              <a:t>Inflation and Unemployment as macroeconomic targets</a:t>
            </a:r>
          </a:p>
        </p:txBody>
      </p:sp>
      <p:sp>
        <p:nvSpPr>
          <p:cNvPr id="4" name="Textfeld 3"/>
          <p:cNvSpPr txBox="1"/>
          <p:nvPr/>
        </p:nvSpPr>
        <p:spPr>
          <a:xfrm>
            <a:off x="260499" y="816026"/>
            <a:ext cx="8339941" cy="5748543"/>
          </a:xfrm>
          <a:prstGeom prst="rect">
            <a:avLst/>
          </a:prstGeom>
          <a:noFill/>
        </p:spPr>
        <p:txBody>
          <a:bodyPr wrap="square" rtlCol="0">
            <a:noAutofit/>
          </a:bodyPr>
          <a:lstStyle/>
          <a:p>
            <a:r>
              <a:rPr lang="en-US" sz="2540"/>
              <a:t>In practical economic policy, the primary direct objectives macroeconomic variables</a:t>
            </a:r>
          </a:p>
          <a:p>
            <a:endParaRPr lang="de-DE" sz="2540" dirty="0"/>
          </a:p>
          <a:p>
            <a:r>
              <a:rPr lang="de-DE" sz="2540"/>
              <a:t>	inflation </a:t>
            </a:r>
            <a:r>
              <a:rPr lang="de-DE" sz="2540" dirty="0"/>
              <a:t>(</a:t>
            </a:r>
            <a:r>
              <a:rPr lang="el-GR" sz="2540" dirty="0"/>
              <a:t>π</a:t>
            </a:r>
            <a:r>
              <a:rPr lang="de-DE" sz="2540"/>
              <a:t>) and unemployment </a:t>
            </a:r>
            <a:r>
              <a:rPr lang="de-DE" sz="2540" dirty="0"/>
              <a:t>(u)</a:t>
            </a:r>
          </a:p>
          <a:p>
            <a:endParaRPr lang="de-DE" sz="2540"/>
          </a:p>
          <a:p>
            <a:r>
              <a:rPr lang="de-DE" sz="2540"/>
              <a:t>rather than economic growth</a:t>
            </a:r>
          </a:p>
          <a:p>
            <a:endParaRPr lang="de-DE" sz="2540" dirty="0"/>
          </a:p>
          <a:p>
            <a:r>
              <a:rPr lang="de-DE" sz="2540"/>
              <a:t>For example the 2%-target of the ECB or the dual target of the Fed </a:t>
            </a:r>
            <a:r>
              <a:rPr lang="en-US" sz="2540"/>
              <a:t>pursuing the economic goals of maximum employment and price stability</a:t>
            </a:r>
            <a:r>
              <a:rPr lang="de-DE" sz="2540"/>
              <a:t> (i.e u = </a:t>
            </a:r>
            <a:r>
              <a:rPr lang="de-DE" sz="2540" dirty="0"/>
              <a:t>6</a:t>
            </a:r>
            <a:r>
              <a:rPr lang="de-DE" sz="2540"/>
              <a:t>% in the aftermath of the financial crisis)</a:t>
            </a:r>
            <a:endParaRPr lang="de-DE" sz="2540" dirty="0"/>
          </a:p>
          <a:p>
            <a:endParaRPr lang="de-DE" sz="2540" dirty="0"/>
          </a:p>
          <a:p>
            <a:r>
              <a:rPr lang="de-DE" sz="2540"/>
              <a:t>Although price level </a:t>
            </a:r>
            <a:r>
              <a:rPr lang="de-DE" sz="2540" dirty="0"/>
              <a:t>(p</a:t>
            </a:r>
            <a:r>
              <a:rPr lang="de-DE" sz="2540"/>
              <a:t>) and (</a:t>
            </a:r>
            <a:r>
              <a:rPr lang="de-DE" sz="2540" dirty="0"/>
              <a:t>y</a:t>
            </a:r>
            <a:r>
              <a:rPr lang="de-DE" sz="2540"/>
              <a:t>) </a:t>
            </a:r>
            <a:r>
              <a:rPr lang="en-US" sz="2540"/>
              <a:t>are directly related to </a:t>
            </a:r>
            <a:r>
              <a:rPr lang="de-DE" sz="2540"/>
              <a:t>(</a:t>
            </a:r>
            <a:r>
              <a:rPr lang="el-GR" sz="2540"/>
              <a:t>π</a:t>
            </a:r>
            <a:r>
              <a:rPr lang="de-DE" sz="2540"/>
              <a:t>) and (u) </a:t>
            </a:r>
            <a:r>
              <a:rPr lang="en-US" sz="2540"/>
              <a:t>these variables, but these variables are generally not used as operationalized target variables!</a:t>
            </a:r>
            <a:endParaRPr lang="de-DE" sz="2540" dirty="0"/>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0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172" y="0"/>
            <a:ext cx="9460375" cy="561067"/>
          </a:xfrm>
          <a:prstGeom prst="rect">
            <a:avLst/>
          </a:prstGeom>
          <a:noFill/>
          <a:ln>
            <a:noFill/>
          </a:ln>
        </p:spPr>
        <p:txBody>
          <a:bodyPr lIns="81646" tIns="40823" rIns="81646" bIns="40823" anchor="ctr" anchorCtr="1"/>
          <a:lstStyle/>
          <a:p>
            <a:r>
              <a:rPr lang="de-DE" sz="2400" b="1"/>
              <a:t>Inflation and Unemployment : </a:t>
            </a:r>
            <a:r>
              <a:rPr lang="de-DE" sz="2400" b="1" dirty="0" err="1"/>
              <a:t>Philippskurve</a:t>
            </a:r>
            <a:endParaRPr lang="de-DE" sz="2400" b="1" dirty="0"/>
          </a:p>
        </p:txBody>
      </p:sp>
      <p:sp>
        <p:nvSpPr>
          <p:cNvPr id="4" name="Textfeld 3"/>
          <p:cNvSpPr txBox="1"/>
          <p:nvPr/>
        </p:nvSpPr>
        <p:spPr>
          <a:xfrm>
            <a:off x="0" y="485826"/>
            <a:ext cx="12192000" cy="5748543"/>
          </a:xfrm>
          <a:prstGeom prst="rect">
            <a:avLst/>
          </a:prstGeom>
          <a:noFill/>
        </p:spPr>
        <p:txBody>
          <a:bodyPr wrap="square" rtlCol="0">
            <a:noAutofit/>
          </a:bodyPr>
          <a:lstStyle/>
          <a:p>
            <a:r>
              <a:rPr lang="en-US" sz="2540"/>
              <a:t>Transition from price level to inflation</a:t>
            </a:r>
            <a:r>
              <a:rPr lang="de-DE" sz="2540"/>
              <a:t>:</a:t>
            </a:r>
            <a:endParaRPr lang="de-DE" sz="2540" dirty="0"/>
          </a:p>
          <a:p>
            <a:endParaRPr lang="de-DE" sz="2540" dirty="0"/>
          </a:p>
          <a:p>
            <a:r>
              <a:rPr lang="de-DE" sz="2540"/>
              <a:t>Price level </a:t>
            </a:r>
            <a:r>
              <a:rPr lang="de-DE" sz="2540" dirty="0"/>
              <a:t>(P) → Inflation (</a:t>
            </a:r>
            <a:r>
              <a:rPr lang="el-GR" sz="2540" dirty="0"/>
              <a:t>π</a:t>
            </a:r>
            <a:r>
              <a:rPr lang="de-DE" sz="2540" dirty="0"/>
              <a:t>)</a:t>
            </a:r>
            <a:r>
              <a:rPr lang="de-DE" sz="2540"/>
              <a:t>	determine the perventage change!</a:t>
            </a:r>
            <a:endParaRPr lang="de-DE" sz="2540" dirty="0"/>
          </a:p>
          <a:p>
            <a:r>
              <a:rPr lang="de-DE" sz="2540" dirty="0"/>
              <a:t>		</a:t>
            </a:r>
            <a:r>
              <a:rPr lang="el-GR" sz="2540" dirty="0"/>
              <a:t> </a:t>
            </a:r>
            <a:endParaRPr lang="de-DE" sz="2540" dirty="0"/>
          </a:p>
          <a:p>
            <a:r>
              <a:rPr lang="de-DE" sz="2540" dirty="0"/>
              <a:t>Inflation:		</a:t>
            </a:r>
            <a:r>
              <a:rPr lang="el-GR" sz="2540" dirty="0"/>
              <a:t>π</a:t>
            </a:r>
            <a:r>
              <a:rPr lang="de-DE" sz="2540" baseline="-25000" dirty="0"/>
              <a:t>t</a:t>
            </a:r>
            <a:r>
              <a:rPr lang="en-US" sz="2540" dirty="0"/>
              <a:t>=(P</a:t>
            </a:r>
            <a:r>
              <a:rPr lang="en-US" sz="2540" baseline="-25000" dirty="0"/>
              <a:t>t</a:t>
            </a:r>
            <a:r>
              <a:rPr lang="en-US" sz="2540" dirty="0"/>
              <a:t>-P</a:t>
            </a:r>
            <a:r>
              <a:rPr lang="en-US" sz="2540" baseline="-25000" dirty="0"/>
              <a:t>t-1</a:t>
            </a:r>
            <a:r>
              <a:rPr lang="en-US" sz="2540" dirty="0"/>
              <a:t>)/P</a:t>
            </a:r>
            <a:r>
              <a:rPr lang="en-US" sz="2540" baseline="-25000" dirty="0"/>
              <a:t>t-1</a:t>
            </a:r>
            <a:r>
              <a:rPr lang="en-US" sz="2540" dirty="0"/>
              <a:t>=P</a:t>
            </a:r>
            <a:r>
              <a:rPr lang="en-US" sz="2540" baseline="-25000" dirty="0"/>
              <a:t>t</a:t>
            </a:r>
            <a:r>
              <a:rPr lang="en-US" sz="2540" dirty="0"/>
              <a:t>/P</a:t>
            </a:r>
            <a:r>
              <a:rPr lang="en-US" sz="2540" baseline="-25000" dirty="0"/>
              <a:t>t-1</a:t>
            </a:r>
            <a:r>
              <a:rPr lang="en-US" sz="2540" dirty="0"/>
              <a:t>-1	</a:t>
            </a:r>
            <a:r>
              <a:rPr lang="en-US" sz="2540"/>
              <a:t>	relative change compared to the 									former period</a:t>
            </a:r>
            <a:endParaRPr lang="en-US" sz="2540" dirty="0"/>
          </a:p>
          <a:p>
            <a:endParaRPr lang="en-US" sz="2540" dirty="0"/>
          </a:p>
          <a:p>
            <a:r>
              <a:rPr lang="en-US" sz="2540"/>
              <a:t>Expected </a:t>
            </a:r>
            <a:r>
              <a:rPr lang="en-US" sz="2540" dirty="0"/>
              <a:t>Inflation:	</a:t>
            </a:r>
            <a:r>
              <a:rPr lang="el-GR" sz="2540" dirty="0"/>
              <a:t>π</a:t>
            </a:r>
            <a:r>
              <a:rPr lang="de-DE" sz="2540" baseline="-25000" dirty="0"/>
              <a:t>t</a:t>
            </a:r>
            <a:r>
              <a:rPr lang="en-US" sz="2540" baseline="30000" dirty="0"/>
              <a:t>e</a:t>
            </a:r>
            <a:r>
              <a:rPr lang="en-US" sz="2540" dirty="0"/>
              <a:t>=(P</a:t>
            </a:r>
            <a:r>
              <a:rPr lang="en-US" sz="2540" baseline="-25000" dirty="0"/>
              <a:t>t</a:t>
            </a:r>
            <a:r>
              <a:rPr lang="en-US" sz="2540" baseline="30000" dirty="0"/>
              <a:t>e</a:t>
            </a:r>
            <a:r>
              <a:rPr lang="en-US" sz="2540" dirty="0"/>
              <a:t>-P</a:t>
            </a:r>
            <a:r>
              <a:rPr lang="en-US" sz="2540" baseline="-25000" dirty="0"/>
              <a:t>t-1</a:t>
            </a:r>
            <a:r>
              <a:rPr lang="en-US" sz="2540" dirty="0"/>
              <a:t>)/P</a:t>
            </a:r>
            <a:r>
              <a:rPr lang="en-US" sz="2540" baseline="-25000" dirty="0"/>
              <a:t>t-1</a:t>
            </a:r>
            <a:r>
              <a:rPr lang="en-US" sz="2540" dirty="0"/>
              <a:t>=</a:t>
            </a:r>
            <a:r>
              <a:rPr lang="en-US" sz="2540" dirty="0" err="1"/>
              <a:t>P</a:t>
            </a:r>
            <a:r>
              <a:rPr lang="en-US" sz="2540" baseline="-25000" dirty="0" err="1"/>
              <a:t>t</a:t>
            </a:r>
            <a:r>
              <a:rPr lang="en-US" sz="2540" baseline="30000" dirty="0" err="1"/>
              <a:t>e</a:t>
            </a:r>
            <a:r>
              <a:rPr lang="en-US" sz="2540" dirty="0"/>
              <a:t>/P</a:t>
            </a:r>
            <a:r>
              <a:rPr lang="en-US" sz="2540" baseline="-25000" dirty="0"/>
              <a:t>t-1</a:t>
            </a:r>
            <a:r>
              <a:rPr lang="en-US" sz="2540" dirty="0"/>
              <a:t>-1	</a:t>
            </a:r>
            <a:r>
              <a:rPr lang="en-US" sz="2540"/>
              <a:t>	relative expected change compared 								to the former period</a:t>
            </a:r>
          </a:p>
          <a:p>
            <a:endParaRPr lang="en-US" sz="2540" dirty="0"/>
          </a:p>
          <a:p>
            <a:endParaRPr lang="de-DE" sz="2540" dirty="0"/>
          </a:p>
          <a:p>
            <a:r>
              <a:rPr lang="de-DE" sz="2400" dirty="0" err="1"/>
              <a:t>output</a:t>
            </a:r>
            <a:r>
              <a:rPr lang="de-DE" sz="2400" dirty="0"/>
              <a:t> (y) </a:t>
            </a:r>
            <a:r>
              <a:rPr lang="de-DE" sz="2400"/>
              <a:t>→ unemployment </a:t>
            </a:r>
            <a:r>
              <a:rPr lang="de-DE" sz="2400" dirty="0"/>
              <a:t>(u)</a:t>
            </a:r>
          </a:p>
          <a:p>
            <a:r>
              <a:rPr lang="de-DE" sz="2400"/>
              <a:t>				</a:t>
            </a:r>
            <a:r>
              <a:rPr lang="de-DE" sz="2400" b="1"/>
              <a:t>Okuns law</a:t>
            </a:r>
            <a:r>
              <a:rPr lang="de-DE" sz="2400"/>
              <a:t>!</a:t>
            </a:r>
            <a:endParaRPr lang="de-DE" sz="2400" dirty="0"/>
          </a:p>
          <a:p>
            <a:endParaRPr lang="de-DE" sz="2400" dirty="0"/>
          </a:p>
          <a:p>
            <a:r>
              <a:rPr lang="de-DE" sz="2400" dirty="0"/>
              <a:t>			-A(</a:t>
            </a:r>
            <a:r>
              <a:rPr lang="en-US" sz="2400" dirty="0" err="1"/>
              <a:t>u</a:t>
            </a:r>
            <a:r>
              <a:rPr lang="en-US" sz="2400" baseline="-25000" dirty="0" err="1"/>
              <a:t>t</a:t>
            </a:r>
            <a:r>
              <a:rPr lang="en-US" sz="2400" dirty="0"/>
              <a:t>-u*</a:t>
            </a:r>
            <a:r>
              <a:rPr lang="de-DE" sz="2400" dirty="0"/>
              <a:t>)=(</a:t>
            </a:r>
            <a:r>
              <a:rPr lang="en-US" sz="2400" dirty="0" err="1"/>
              <a:t>Y</a:t>
            </a:r>
            <a:r>
              <a:rPr lang="en-US" sz="2400" baseline="-25000" dirty="0" err="1"/>
              <a:t>t</a:t>
            </a:r>
            <a:r>
              <a:rPr lang="en-US" sz="2400" dirty="0"/>
              <a:t>-Y*)/Y*  (A&gt;</a:t>
            </a:r>
            <a:r>
              <a:rPr lang="en-US" sz="2400"/>
              <a:t>0)</a:t>
            </a:r>
            <a:endParaRPr lang="de-DE" sz="2400" dirty="0"/>
          </a:p>
          <a:p>
            <a:endParaRPr lang="de-DE" sz="2540" dirty="0"/>
          </a:p>
        </p:txBody>
      </p:sp>
      <p:sp>
        <p:nvSpPr>
          <p:cNvPr id="2" name="Rechteck 1">
            <a:extLst>
              <a:ext uri="{FF2B5EF4-FFF2-40B4-BE49-F238E27FC236}">
                <a16:creationId xmlns:a16="http://schemas.microsoft.com/office/drawing/2014/main" id="{69E6E6C6-4767-1F7B-7656-6BC5104DA29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1640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5</a:t>
            </a:fld>
            <a:endParaRPr lang="de-DE" dirty="0"/>
          </a:p>
        </p:txBody>
      </p:sp>
      <p:sp>
        <p:nvSpPr>
          <p:cNvPr id="6" name="TextShape 2"/>
          <p:cNvSpPr txBox="1"/>
          <p:nvPr/>
        </p:nvSpPr>
        <p:spPr>
          <a:xfrm>
            <a:off x="79745" y="0"/>
            <a:ext cx="12271743" cy="744941"/>
          </a:xfrm>
          <a:prstGeom prst="rect">
            <a:avLst/>
          </a:prstGeom>
          <a:noFill/>
          <a:ln>
            <a:noFill/>
          </a:ln>
        </p:spPr>
        <p:txBody>
          <a:bodyPr lIns="81646" tIns="40823" rIns="81646" bIns="40823" anchor="ctr" anchorCtr="1"/>
          <a:lstStyle/>
          <a:p>
            <a:r>
              <a:rPr lang="de-DE" sz="2400" b="1"/>
              <a:t>Philippskurve and short run aggregrated supply (AS-curve)</a:t>
            </a:r>
            <a:endParaRPr lang="de-DE" sz="2400" b="1" dirty="0"/>
          </a:p>
        </p:txBody>
      </p:sp>
      <p:sp>
        <p:nvSpPr>
          <p:cNvPr id="4" name="Textfeld 3"/>
          <p:cNvSpPr txBox="1"/>
          <p:nvPr/>
        </p:nvSpPr>
        <p:spPr>
          <a:xfrm>
            <a:off x="0" y="639379"/>
            <a:ext cx="8644107" cy="3388742"/>
          </a:xfrm>
          <a:prstGeom prst="rect">
            <a:avLst/>
          </a:prstGeom>
          <a:noFill/>
        </p:spPr>
        <p:txBody>
          <a:bodyPr wrap="square" rtlCol="0">
            <a:noAutofit/>
          </a:bodyPr>
          <a:lstStyle/>
          <a:p>
            <a:r>
              <a:rPr lang="de-DE" sz="2000" dirty="0"/>
              <a:t>AS:	</a:t>
            </a:r>
            <a:r>
              <a:rPr lang="de-DE" sz="2000" dirty="0" err="1"/>
              <a:t>Y</a:t>
            </a:r>
            <a:r>
              <a:rPr lang="de-DE" sz="2000" baseline="-25000" dirty="0" err="1"/>
              <a:t>t</a:t>
            </a:r>
            <a:r>
              <a:rPr lang="de-DE" sz="2000" dirty="0"/>
              <a:t>	= </a:t>
            </a:r>
            <a:r>
              <a:rPr lang="en-US" sz="2000" dirty="0"/>
              <a:t>Y* + </a:t>
            </a:r>
            <a:r>
              <a:rPr lang="de-DE" sz="2000" dirty="0"/>
              <a:t>a</a:t>
            </a:r>
            <a:r>
              <a:rPr lang="en-US" sz="2000" dirty="0"/>
              <a:t>(P</a:t>
            </a:r>
            <a:r>
              <a:rPr lang="en-US" sz="2000" baseline="-25000" dirty="0"/>
              <a:t>t</a:t>
            </a:r>
            <a:r>
              <a:rPr lang="en-US" sz="2000" dirty="0"/>
              <a:t>-</a:t>
            </a:r>
            <a:r>
              <a:rPr lang="en-US" sz="2000" dirty="0" err="1"/>
              <a:t>P</a:t>
            </a:r>
            <a:r>
              <a:rPr lang="en-US" sz="2000" baseline="-25000" dirty="0" err="1"/>
              <a:t>t</a:t>
            </a:r>
            <a:r>
              <a:rPr lang="en-US" sz="2000" baseline="30000" dirty="0" err="1"/>
              <a:t>e</a:t>
            </a:r>
            <a:r>
              <a:rPr lang="en-US" sz="2000" dirty="0"/>
              <a:t>)	(a&gt;0)	(</a:t>
            </a:r>
            <a:r>
              <a:rPr lang="en-US" sz="2000" dirty="0" err="1"/>
              <a:t>P</a:t>
            </a:r>
            <a:r>
              <a:rPr lang="en-US" sz="2000" baseline="-25000" dirty="0" err="1"/>
              <a:t>t</a:t>
            </a:r>
            <a:r>
              <a:rPr lang="en-US" sz="2000" baseline="30000" dirty="0" err="1"/>
              <a:t>e</a:t>
            </a:r>
            <a:r>
              <a:rPr lang="en-US" sz="2000"/>
              <a:t>: expected price level)</a:t>
            </a:r>
            <a:endParaRPr lang="en-US" sz="2000" dirty="0"/>
          </a:p>
          <a:p>
            <a:endParaRPr lang="en-US" sz="2000" dirty="0"/>
          </a:p>
          <a:p>
            <a:r>
              <a:rPr lang="en-US" sz="2000"/>
              <a:t>replace </a:t>
            </a:r>
            <a:r>
              <a:rPr lang="en-US" sz="2000" dirty="0"/>
              <a:t>P</a:t>
            </a:r>
            <a:r>
              <a:rPr lang="en-US" sz="2000" baseline="-25000" dirty="0"/>
              <a:t>t</a:t>
            </a:r>
            <a:r>
              <a:rPr lang="en-US" sz="2000" dirty="0"/>
              <a:t>/P</a:t>
            </a:r>
            <a:r>
              <a:rPr lang="en-US" sz="2000" baseline="-25000" dirty="0"/>
              <a:t>t-1</a:t>
            </a:r>
            <a:r>
              <a:rPr lang="en-US" sz="2000" dirty="0"/>
              <a:t>=1+</a:t>
            </a:r>
            <a:r>
              <a:rPr lang="el-GR" sz="2000" dirty="0"/>
              <a:t> π</a:t>
            </a:r>
            <a:r>
              <a:rPr lang="de-DE" sz="2000" baseline="-25000" dirty="0"/>
              <a:t>t </a:t>
            </a:r>
            <a:r>
              <a:rPr lang="en-US" sz="2000"/>
              <a:t>	and</a:t>
            </a:r>
            <a:r>
              <a:rPr lang="en-US" sz="2000" dirty="0"/>
              <a:t>	</a:t>
            </a:r>
            <a:r>
              <a:rPr lang="en-US" sz="2000" dirty="0" err="1"/>
              <a:t>P</a:t>
            </a:r>
            <a:r>
              <a:rPr lang="en-US" sz="2000" baseline="-25000" dirty="0" err="1"/>
              <a:t>t</a:t>
            </a:r>
            <a:r>
              <a:rPr lang="en-US" sz="2000" baseline="30000" dirty="0" err="1"/>
              <a:t>e</a:t>
            </a:r>
            <a:r>
              <a:rPr lang="en-US" sz="2000" dirty="0"/>
              <a:t>/P</a:t>
            </a:r>
            <a:r>
              <a:rPr lang="en-US" sz="2000" baseline="-25000" dirty="0"/>
              <a:t>t-1</a:t>
            </a:r>
            <a:r>
              <a:rPr lang="en-US" sz="2000" dirty="0"/>
              <a:t>= 1+</a:t>
            </a:r>
            <a:r>
              <a:rPr lang="el-GR" sz="2000" dirty="0"/>
              <a:t>π</a:t>
            </a:r>
            <a:r>
              <a:rPr lang="de-DE" sz="2000" baseline="-25000" dirty="0"/>
              <a:t>t</a:t>
            </a:r>
            <a:r>
              <a:rPr lang="en-US" sz="2000" baseline="30000" dirty="0"/>
              <a:t>e</a:t>
            </a:r>
          </a:p>
          <a:p>
            <a:endParaRPr lang="en-US" sz="2000" dirty="0"/>
          </a:p>
          <a:p>
            <a:r>
              <a:rPr lang="de-DE" sz="2000" dirty="0"/>
              <a:t>→ </a:t>
            </a:r>
            <a:r>
              <a:rPr lang="en-US" sz="2000" dirty="0"/>
              <a:t>	</a:t>
            </a:r>
            <a:r>
              <a:rPr lang="de-DE" sz="2000" dirty="0"/>
              <a:t> </a:t>
            </a:r>
            <a:r>
              <a:rPr lang="de-DE" sz="2000" dirty="0" err="1"/>
              <a:t>Y</a:t>
            </a:r>
            <a:r>
              <a:rPr lang="de-DE" sz="2000" baseline="-25000" dirty="0" err="1"/>
              <a:t>t</a:t>
            </a:r>
            <a:r>
              <a:rPr lang="de-DE" sz="2000" baseline="-25000" dirty="0"/>
              <a:t> </a:t>
            </a:r>
            <a:r>
              <a:rPr lang="en-US" sz="2000" dirty="0"/>
              <a:t>	= Y* + </a:t>
            </a:r>
            <a:r>
              <a:rPr lang="de-DE" sz="2000" dirty="0"/>
              <a:t>a</a:t>
            </a:r>
            <a:r>
              <a:rPr lang="en-US" sz="2000" dirty="0"/>
              <a:t>((1+</a:t>
            </a:r>
            <a:r>
              <a:rPr lang="el-GR" sz="2000" dirty="0"/>
              <a:t> π</a:t>
            </a:r>
            <a:r>
              <a:rPr lang="de-DE" sz="2000" baseline="-25000" dirty="0"/>
              <a:t>t</a:t>
            </a:r>
            <a:r>
              <a:rPr lang="en-US" sz="2000" dirty="0"/>
              <a:t>)P</a:t>
            </a:r>
            <a:r>
              <a:rPr lang="en-US" sz="2000" baseline="-25000" dirty="0"/>
              <a:t>t-1 </a:t>
            </a:r>
            <a:r>
              <a:rPr lang="en-US" sz="2000" dirty="0"/>
              <a:t>- (1+</a:t>
            </a:r>
            <a:r>
              <a:rPr lang="el-GR" sz="2000" dirty="0"/>
              <a:t> π</a:t>
            </a:r>
            <a:r>
              <a:rPr lang="de-DE" sz="2000" baseline="-25000" dirty="0"/>
              <a:t>t</a:t>
            </a:r>
            <a:r>
              <a:rPr lang="en-US" sz="2000" baseline="30000" dirty="0"/>
              <a:t>e</a:t>
            </a:r>
            <a:r>
              <a:rPr lang="en-US" sz="2000" dirty="0"/>
              <a:t>)P</a:t>
            </a:r>
            <a:r>
              <a:rPr lang="en-US" sz="2000" baseline="-25000" dirty="0"/>
              <a:t>t-1 </a:t>
            </a:r>
            <a:r>
              <a:rPr lang="en-US" sz="2000" dirty="0"/>
              <a:t>)</a:t>
            </a:r>
          </a:p>
          <a:p>
            <a:endParaRPr lang="en-US" sz="2000" dirty="0"/>
          </a:p>
          <a:p>
            <a:r>
              <a:rPr lang="en-US" sz="2000" dirty="0"/>
              <a:t>		= Y* + P</a:t>
            </a:r>
            <a:r>
              <a:rPr lang="en-US" sz="2000" baseline="-25000" dirty="0"/>
              <a:t>t-1</a:t>
            </a:r>
            <a:r>
              <a:rPr lang="de-DE" sz="2000" dirty="0"/>
              <a:t>a</a:t>
            </a:r>
            <a:r>
              <a:rPr lang="en-US" sz="2000" dirty="0"/>
              <a:t>(</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r>
              <a:rPr lang="en-US" sz="2000" dirty="0"/>
              <a:t> </a:t>
            </a:r>
          </a:p>
          <a:p>
            <a:r>
              <a:rPr lang="en-US" sz="2000" dirty="0"/>
              <a:t>		= Y* + ã(</a:t>
            </a:r>
            <a:r>
              <a:rPr lang="el-GR" sz="2000" dirty="0"/>
              <a:t>π</a:t>
            </a:r>
            <a:r>
              <a:rPr lang="de-DE" sz="2000" baseline="-25000" dirty="0"/>
              <a:t>t</a:t>
            </a:r>
            <a:r>
              <a:rPr lang="en-US" sz="2000" dirty="0"/>
              <a:t> - </a:t>
            </a:r>
            <a:r>
              <a:rPr lang="el-GR" sz="2000" dirty="0"/>
              <a:t>π</a:t>
            </a:r>
            <a:r>
              <a:rPr lang="de-DE" sz="2000" baseline="-25000" dirty="0"/>
              <a:t>t</a:t>
            </a:r>
            <a:r>
              <a:rPr lang="en-US" sz="2000" baseline="30000" dirty="0"/>
              <a:t>e</a:t>
            </a:r>
            <a:r>
              <a:rPr lang="en-US" sz="2000" dirty="0"/>
              <a:t>)</a:t>
            </a:r>
            <a:r>
              <a:rPr lang="en-US" sz="2000"/>
              <a:t>	with </a:t>
            </a:r>
            <a:r>
              <a:rPr lang="en-US" sz="2000" dirty="0"/>
              <a:t>ã= P</a:t>
            </a:r>
            <a:r>
              <a:rPr lang="en-US" sz="2000" baseline="-25000" dirty="0"/>
              <a:t>t-1</a:t>
            </a:r>
            <a:r>
              <a:rPr lang="de-DE" sz="2000" dirty="0"/>
              <a:t>a</a:t>
            </a:r>
            <a:r>
              <a:rPr lang="de-DE" sz="2000"/>
              <a:t>&gt;0</a:t>
            </a:r>
          </a:p>
          <a:p>
            <a:endParaRPr lang="de-DE" sz="2000" dirty="0"/>
          </a:p>
          <a:p>
            <a:r>
              <a:rPr lang="de-DE" sz="2000"/>
              <a:t>With  given expectations, we obtain</a:t>
            </a:r>
            <a:r>
              <a:rPr lang="de-DE" sz="2540" dirty="0"/>
              <a:t>					</a:t>
            </a:r>
          </a:p>
          <a:p>
            <a:endParaRPr lang="de-DE" sz="2540" dirty="0"/>
          </a:p>
          <a:p>
            <a:r>
              <a:rPr lang="de-DE" sz="2540" dirty="0"/>
              <a:t>			</a:t>
            </a:r>
            <a:r>
              <a:rPr lang="de-DE" sz="2540"/>
              <a:t>	or</a:t>
            </a:r>
            <a:r>
              <a:rPr lang="de-DE" sz="2540" dirty="0"/>
              <a:t>		</a:t>
            </a:r>
          </a:p>
        </p:txBody>
      </p:sp>
      <p:cxnSp>
        <p:nvCxnSpPr>
          <p:cNvPr id="8" name="Straight Arrow Connector 6"/>
          <p:cNvCxnSpPr/>
          <p:nvPr/>
        </p:nvCxnSpPr>
        <p:spPr>
          <a:xfrm flipV="1">
            <a:off x="694238" y="4258340"/>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694239" y="6421543"/>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56421" y="4192775"/>
            <a:ext cx="422714" cy="338554"/>
          </a:xfrm>
          <a:prstGeom prst="rect">
            <a:avLst/>
          </a:prstGeom>
          <a:noFill/>
        </p:spPr>
        <p:txBody>
          <a:bodyPr wrap="square" rtlCol="0">
            <a:spAutoFit/>
          </a:bodyPr>
          <a:lstStyle/>
          <a:p>
            <a:r>
              <a:rPr lang="en-US" sz="1600" dirty="0"/>
              <a:t>P</a:t>
            </a:r>
            <a:r>
              <a:rPr lang="en-US" sz="1600" baseline="-25000" dirty="0"/>
              <a:t>t</a:t>
            </a:r>
            <a:endParaRPr lang="de-DE" sz="1600" baseline="-25000" dirty="0"/>
          </a:p>
        </p:txBody>
      </p:sp>
      <p:sp>
        <p:nvSpPr>
          <p:cNvPr id="11" name="Textfeld 10"/>
          <p:cNvSpPr txBox="1"/>
          <p:nvPr/>
        </p:nvSpPr>
        <p:spPr>
          <a:xfrm>
            <a:off x="3365205" y="6421543"/>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mc:AlternateContent xmlns:mc="http://schemas.openxmlformats.org/markup-compatibility/2006" xmlns:a14="http://schemas.microsoft.com/office/drawing/2010/main">
        <mc:Choice Requires="a14">
          <p:sp>
            <p:nvSpPr>
              <p:cNvPr id="17" name="Rechteck 16"/>
              <p:cNvSpPr/>
              <p:nvPr/>
            </p:nvSpPr>
            <p:spPr>
              <a:xfrm>
                <a:off x="3064584" y="4495731"/>
                <a:ext cx="509119"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𝐴𝑆</m:t>
                      </m: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3064584" y="4495731"/>
                <a:ext cx="509119" cy="369332"/>
              </a:xfrm>
              <a:prstGeom prst="rect">
                <a:avLst/>
              </a:prstGeom>
              <a:blipFill>
                <a:blip r:embed="rId3"/>
                <a:stretch>
                  <a:fillRect/>
                </a:stretch>
              </a:blipFill>
            </p:spPr>
            <p:txBody>
              <a:bodyPr/>
              <a:lstStyle/>
              <a:p>
                <a:r>
                  <a:rPr lang="de-DE">
                    <a:noFill/>
                  </a:rPr>
                  <a:t> </a:t>
                </a:r>
              </a:p>
            </p:txBody>
          </p:sp>
        </mc:Fallback>
      </mc:AlternateContent>
      <p:cxnSp>
        <p:nvCxnSpPr>
          <p:cNvPr id="22" name="Straight Arrow Connector 6"/>
          <p:cNvCxnSpPr/>
          <p:nvPr/>
        </p:nvCxnSpPr>
        <p:spPr>
          <a:xfrm flipV="1">
            <a:off x="4706270" y="4214039"/>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7076616" y="4451430"/>
                <a:ext cx="631796" cy="369332"/>
              </a:xfrm>
              <a:prstGeom prst="rect">
                <a:avLst/>
              </a:prstGeom>
            </p:spPr>
            <p:txBody>
              <a:bodyPr wrap="square">
                <a:spAutoFit/>
              </a:bodyPr>
              <a:lstStyle/>
              <a:p>
                <a14:m>
                  <m:oMath xmlns:m="http://schemas.openxmlformats.org/officeDocument/2006/math">
                    <m:r>
                      <a:rPr lang="de-DE" b="0" i="1" smtClean="0">
                        <a:latin typeface="Cambria Math" panose="02040503050406030204" pitchFamily="18" charset="0"/>
                      </a:rPr>
                      <m:t>𝐴𝑆</m:t>
                    </m:r>
                  </m:oMath>
                </a14:m>
                <a:r>
                  <a:rPr lang="de-DE" dirty="0"/>
                  <a:t>`</a:t>
                </a:r>
              </a:p>
            </p:txBody>
          </p:sp>
        </mc:Choice>
        <mc:Fallback xmlns="">
          <p:sp>
            <p:nvSpPr>
              <p:cNvPr id="26" name="Rechteck 25"/>
              <p:cNvSpPr>
                <a:spLocks noRot="1" noChangeAspect="1" noMove="1" noResize="1" noEditPoints="1" noAdjustHandles="1" noChangeArrowheads="1" noChangeShapeType="1" noTextEdit="1"/>
              </p:cNvSpPr>
              <p:nvPr/>
            </p:nvSpPr>
            <p:spPr>
              <a:xfrm>
                <a:off x="7076616" y="4451430"/>
                <a:ext cx="631796" cy="369332"/>
              </a:xfrm>
              <a:prstGeom prst="rect">
                <a:avLst/>
              </a:prstGeom>
              <a:blipFill>
                <a:blip r:embed="rId4"/>
                <a:stretch>
                  <a:fillRect t="-8197" b="-24590"/>
                </a:stretch>
              </a:blipFill>
            </p:spPr>
            <p:txBody>
              <a:bodyPr/>
              <a:lstStyle/>
              <a:p>
                <a:r>
                  <a:rPr lang="de-DE">
                    <a:noFill/>
                  </a:rPr>
                  <a:t> </a:t>
                </a:r>
              </a:p>
            </p:txBody>
          </p:sp>
        </mc:Fallback>
      </mc:AlternateContent>
      <p:cxnSp>
        <p:nvCxnSpPr>
          <p:cNvPr id="27" name="Straight Arrow Connector 7"/>
          <p:cNvCxnSpPr/>
          <p:nvPr/>
        </p:nvCxnSpPr>
        <p:spPr>
          <a:xfrm>
            <a:off x="4706270" y="6384397"/>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flipV="1">
            <a:off x="1281223" y="4636096"/>
            <a:ext cx="1783361" cy="1148016"/>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4362347" y="4167811"/>
            <a:ext cx="422714" cy="338554"/>
          </a:xfrm>
          <a:prstGeom prst="rect">
            <a:avLst/>
          </a:prstGeom>
          <a:noFill/>
        </p:spPr>
        <p:txBody>
          <a:bodyPr wrap="square" rtlCol="0">
            <a:spAutoFit/>
          </a:bodyPr>
          <a:lstStyle/>
          <a:p>
            <a:r>
              <a:rPr lang="el-GR" sz="1600" dirty="0"/>
              <a:t>π </a:t>
            </a:r>
            <a:r>
              <a:rPr lang="en-US" sz="1600" baseline="-25000" dirty="0"/>
              <a:t>t</a:t>
            </a:r>
            <a:endParaRPr lang="de-DE" sz="1600" baseline="-25000" dirty="0"/>
          </a:p>
        </p:txBody>
      </p:sp>
      <p:sp>
        <p:nvSpPr>
          <p:cNvPr id="31" name="Textfeld 30"/>
          <p:cNvSpPr txBox="1"/>
          <p:nvPr/>
        </p:nvSpPr>
        <p:spPr>
          <a:xfrm>
            <a:off x="7366601" y="6382556"/>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p:cxnSp>
        <p:nvCxnSpPr>
          <p:cNvPr id="32" name="Gerader Verbinder 31"/>
          <p:cNvCxnSpPr/>
          <p:nvPr/>
        </p:nvCxnSpPr>
        <p:spPr>
          <a:xfrm flipV="1">
            <a:off x="5171216" y="4531329"/>
            <a:ext cx="1998063" cy="924083"/>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2E6351D3-402E-F1FC-4DD1-2EA210ABEA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3265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0" y="0"/>
            <a:ext cx="12192000" cy="744941"/>
          </a:xfrm>
          <a:prstGeom prst="rect">
            <a:avLst/>
          </a:prstGeom>
          <a:noFill/>
          <a:ln>
            <a:noFill/>
          </a:ln>
        </p:spPr>
        <p:txBody>
          <a:bodyPr lIns="81646" tIns="40823" rIns="81646" bIns="40823" anchor="ctr" anchorCtr="1"/>
          <a:lstStyle/>
          <a:p>
            <a:r>
              <a:rPr lang="en-US" sz="2400" b="1"/>
              <a:t>Philippskurve and short run aggregrated supply (AS-curve) </a:t>
            </a:r>
            <a:r>
              <a:rPr lang="de-DE" sz="2400" b="1"/>
              <a:t>and Okun´s law</a:t>
            </a:r>
            <a:endParaRPr lang="de-DE" sz="2400" b="1" dirty="0"/>
          </a:p>
        </p:txBody>
      </p:sp>
      <p:sp>
        <p:nvSpPr>
          <p:cNvPr id="4" name="Textfeld 3"/>
          <p:cNvSpPr txBox="1"/>
          <p:nvPr/>
        </p:nvSpPr>
        <p:spPr>
          <a:xfrm>
            <a:off x="207402" y="776699"/>
            <a:ext cx="10542113" cy="3424911"/>
          </a:xfrm>
          <a:prstGeom prst="rect">
            <a:avLst/>
          </a:prstGeom>
          <a:noFill/>
        </p:spPr>
        <p:txBody>
          <a:bodyPr wrap="square" rtlCol="0">
            <a:noAutofit/>
          </a:bodyPr>
          <a:lstStyle/>
          <a:p>
            <a:r>
              <a:rPr lang="en-US" sz="2000"/>
              <a:t>Okun´s law:</a:t>
            </a:r>
            <a:r>
              <a:rPr lang="en-US" sz="2000" dirty="0"/>
              <a:t>	</a:t>
            </a:r>
            <a:r>
              <a:rPr lang="de-DE" sz="2000" dirty="0"/>
              <a:t> -A(</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-Y*)/Y</a:t>
            </a:r>
            <a:r>
              <a:rPr lang="en-US" sz="2000"/>
              <a:t>* 	set Ã=AY* </a:t>
            </a:r>
            <a:endParaRPr lang="en-US" sz="2000" dirty="0"/>
          </a:p>
          <a:p>
            <a:endParaRPr lang="en-US" sz="2000" dirty="0"/>
          </a:p>
          <a:p>
            <a:r>
              <a:rPr lang="en-US" sz="2000" dirty="0">
                <a:latin typeface="Arial Unicode MS"/>
                <a:ea typeface="Arial Unicode MS"/>
                <a:cs typeface="Arial Unicode MS"/>
              </a:rPr>
              <a:t>⇒ </a:t>
            </a:r>
            <a:r>
              <a:rPr lang="de-DE" sz="2000" dirty="0"/>
              <a:t>-Ã(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a:t>
            </a:r>
            <a:r>
              <a:rPr lang="en-US" sz="2000" dirty="0">
                <a:latin typeface="Arial Unicode MS"/>
                <a:ea typeface="Arial Unicode MS"/>
                <a:cs typeface="Arial Unicode MS"/>
              </a:rPr>
              <a:t>⇒ </a:t>
            </a:r>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endParaRPr lang="en-US" sz="2000" dirty="0"/>
          </a:p>
          <a:p>
            <a:endParaRPr lang="en-US" sz="2000" dirty="0"/>
          </a:p>
          <a:p>
            <a:r>
              <a:rPr lang="en-US" sz="2000"/>
              <a:t>Together with the AS-curve we obtain:</a:t>
            </a:r>
            <a:endParaRPr lang="en-US" sz="2000" dirty="0"/>
          </a:p>
          <a:p>
            <a:endParaRPr lang="en-US" sz="2000" dirty="0"/>
          </a:p>
          <a:p>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 ã(</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endParaRPr lang="en-US" sz="2000" dirty="0">
              <a:latin typeface="Arial Unicode MS"/>
              <a:ea typeface="Arial Unicode MS"/>
              <a:cs typeface="Arial Unicode MS"/>
            </a:endParaRPr>
          </a:p>
          <a:p>
            <a:r>
              <a:rPr lang="en-US" sz="2000" dirty="0">
                <a:latin typeface="Arial Unicode MS"/>
                <a:ea typeface="Arial Unicode MS"/>
                <a:cs typeface="Arial Unicode MS"/>
              </a:rPr>
              <a:t>⇒	</a:t>
            </a:r>
            <a:r>
              <a:rPr lang="de-DE" sz="2000" dirty="0"/>
              <a:t> - (Ã/</a:t>
            </a:r>
            <a:r>
              <a:rPr lang="en-US" sz="2000" dirty="0"/>
              <a:t>ã)</a:t>
            </a:r>
            <a:r>
              <a:rPr lang="de-DE" sz="2000" dirty="0"/>
              <a:t>(</a:t>
            </a:r>
            <a:r>
              <a:rPr lang="en-US" sz="2000" dirty="0" err="1"/>
              <a:t>u</a:t>
            </a:r>
            <a:r>
              <a:rPr lang="en-US" sz="2000" baseline="-25000" dirty="0" err="1"/>
              <a:t>t</a:t>
            </a:r>
            <a:r>
              <a:rPr lang="en-US" sz="2000" dirty="0"/>
              <a:t>-u*</a:t>
            </a:r>
            <a:r>
              <a:rPr lang="de-DE" sz="2000" dirty="0"/>
              <a:t>) = </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endParaRPr lang="en-US" sz="2000" dirty="0"/>
          </a:p>
          <a:p>
            <a:endParaRPr lang="en-US" sz="2000" dirty="0"/>
          </a:p>
          <a:p>
            <a:r>
              <a:rPr lang="en-US" sz="2000" dirty="0">
                <a:latin typeface="Arial Unicode MS"/>
                <a:ea typeface="Arial Unicode MS"/>
                <a:cs typeface="Arial Unicode MS"/>
              </a:rPr>
              <a:t>⇒	</a:t>
            </a:r>
            <a:r>
              <a:rPr lang="el-GR" sz="2000" dirty="0"/>
              <a:t>π</a:t>
            </a:r>
            <a:r>
              <a:rPr lang="de-DE" sz="2000" baseline="-25000" dirty="0"/>
              <a:t>t</a:t>
            </a:r>
            <a:r>
              <a:rPr lang="en-US" sz="2000" dirty="0"/>
              <a:t>	=</a:t>
            </a:r>
            <a:r>
              <a:rPr lang="de-DE" sz="2000" dirty="0"/>
              <a:t>	</a:t>
            </a:r>
            <a:r>
              <a:rPr lang="el-GR" sz="2000" dirty="0"/>
              <a:t>π</a:t>
            </a:r>
            <a:r>
              <a:rPr lang="de-DE" sz="2000" baseline="-25000" dirty="0"/>
              <a:t>t</a:t>
            </a:r>
            <a:r>
              <a:rPr lang="en-US" sz="2000" baseline="30000" dirty="0"/>
              <a:t>e</a:t>
            </a:r>
            <a:r>
              <a:rPr lang="en-US" sz="2000" dirty="0"/>
              <a:t> - </a:t>
            </a:r>
            <a:r>
              <a:rPr lang="el-GR" sz="2000" dirty="0"/>
              <a:t>β</a:t>
            </a:r>
            <a:r>
              <a:rPr lang="de-DE" sz="2000" dirty="0"/>
              <a:t>(</a:t>
            </a:r>
            <a:r>
              <a:rPr lang="en-US" sz="2000" dirty="0" err="1"/>
              <a:t>u</a:t>
            </a:r>
            <a:r>
              <a:rPr lang="en-US" sz="2000" baseline="-25000" dirty="0" err="1"/>
              <a:t>t</a:t>
            </a:r>
            <a:r>
              <a:rPr lang="en-US" sz="2000" dirty="0"/>
              <a:t>-u*</a:t>
            </a:r>
            <a:r>
              <a:rPr lang="de-DE" sz="2000" dirty="0"/>
              <a:t>)</a:t>
            </a:r>
            <a:r>
              <a:rPr lang="de-DE" sz="2000"/>
              <a:t>	with β = (Ã/ã)&gt;0 Expectation augmented Philipps curve</a:t>
            </a:r>
            <a:endParaRPr lang="de-DE" sz="2000" dirty="0"/>
          </a:p>
          <a:p>
            <a:r>
              <a:rPr lang="de-DE" sz="2400" dirty="0"/>
              <a:t>							         	</a:t>
            </a:r>
          </a:p>
          <a:p>
            <a:endParaRPr lang="de-DE" sz="2400" dirty="0"/>
          </a:p>
        </p:txBody>
      </p:sp>
      <p:sp>
        <p:nvSpPr>
          <p:cNvPr id="9" name="Textfeld 8"/>
          <p:cNvSpPr txBox="1"/>
          <p:nvPr/>
        </p:nvSpPr>
        <p:spPr>
          <a:xfrm>
            <a:off x="184252" y="4499148"/>
            <a:ext cx="8184243" cy="2167870"/>
          </a:xfrm>
          <a:prstGeom prst="rect">
            <a:avLst/>
          </a:prstGeom>
          <a:noFill/>
        </p:spPr>
        <p:txBody>
          <a:bodyPr wrap="square" rtlCol="0">
            <a:noAutofit/>
          </a:bodyPr>
          <a:lstStyle/>
          <a:p>
            <a:r>
              <a:rPr lang="en-US" sz="1600"/>
              <a:t>In its original form, the Phillips curve, like Okun's law, merely reflected the empirical finding that rising inflation tends to lead to falling unemployment.</a:t>
            </a:r>
          </a:p>
          <a:p>
            <a:endParaRPr lang="en-US" sz="1600">
              <a:hlinkClick r:id="rId3"/>
            </a:endParaRPr>
          </a:p>
          <a:p>
            <a:r>
              <a:rPr lang="en-US" sz="1600">
                <a:hlinkClick r:id="rId3"/>
              </a:rPr>
              <a:t>Philipps</a:t>
            </a:r>
            <a:r>
              <a:rPr lang="en-US" sz="1600" dirty="0">
                <a:hlinkClick r:id="rId3"/>
              </a:rPr>
              <a:t>, A. (1958) The Relation between Unemployment and the Rate of Change of Money Wages in the United Kingdom, 1861–1957, </a:t>
            </a:r>
            <a:r>
              <a:rPr lang="en-US" sz="1600" dirty="0" err="1">
                <a:hlinkClick r:id="rId3"/>
              </a:rPr>
              <a:t>Economica</a:t>
            </a:r>
            <a:r>
              <a:rPr lang="en-US" sz="1600" dirty="0">
                <a:hlinkClick r:id="rId3"/>
              </a:rPr>
              <a:t>, Vol. 25, S</a:t>
            </a:r>
            <a:r>
              <a:rPr lang="en-US" sz="1600">
                <a:hlinkClick r:id="rId3"/>
              </a:rPr>
              <a:t>. 283–299</a:t>
            </a:r>
            <a:endParaRPr lang="en-US" sz="1600"/>
          </a:p>
          <a:p>
            <a:endParaRPr lang="en-US" sz="1600"/>
          </a:p>
          <a:p>
            <a:r>
              <a:rPr lang="en-US" sz="1600">
                <a:hlinkClick r:id="rId4"/>
              </a:rPr>
              <a:t>Phelps, Edmund S. (1967) “Phillips Curves, Expectations of Inflation and Optimal Employment over Time.” Economica, n.s., 34, no. 3, 254–281</a:t>
            </a:r>
            <a:r>
              <a:rPr lang="en-US" sz="1600"/>
              <a:t>. 		</a:t>
            </a:r>
          </a:p>
          <a:p>
            <a:r>
              <a:rPr lang="en-US" sz="1600"/>
              <a:t>						(</a:t>
            </a:r>
            <a:r>
              <a:rPr lang="en-US" sz="1600">
                <a:hlinkClick r:id="rId5"/>
              </a:rPr>
              <a:t>Nobel Prize 2006</a:t>
            </a:r>
            <a:r>
              <a:rPr lang="en-US" sz="1600"/>
              <a:t>) </a:t>
            </a:r>
          </a:p>
          <a:p>
            <a:endParaRPr lang="de-DE" sz="1600" dirty="0"/>
          </a:p>
        </p:txBody>
      </p:sp>
      <p:sp>
        <p:nvSpPr>
          <p:cNvPr id="2" name="Rechteck 1">
            <a:extLst>
              <a:ext uri="{FF2B5EF4-FFF2-40B4-BE49-F238E27FC236}">
                <a16:creationId xmlns:a16="http://schemas.microsoft.com/office/drawing/2014/main" id="{B4DFEA30-458A-B12D-730F-0A2925A479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151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7</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en-US" sz="2540" b="1" dirty="0"/>
              <a:t>Inflation, Unemployment, and the Phillips Curve</a:t>
            </a:r>
          </a:p>
        </p:txBody>
      </p:sp>
      <p:sp>
        <p:nvSpPr>
          <p:cNvPr id="4" name="Textfeld 3"/>
          <p:cNvSpPr txBox="1"/>
          <p:nvPr/>
        </p:nvSpPr>
        <p:spPr>
          <a:xfrm>
            <a:off x="1600740" y="1142889"/>
            <a:ext cx="9067260" cy="5029447"/>
          </a:xfrm>
          <a:prstGeom prst="rect">
            <a:avLst/>
          </a:prstGeom>
          <a:noFill/>
        </p:spPr>
        <p:txBody>
          <a:bodyPr wrap="square" rtlCol="0">
            <a:noAutofit/>
          </a:bodyPr>
          <a:lstStyle/>
          <a:p>
            <a:endParaRPr lang="de-DE" sz="2540" dirty="0"/>
          </a:p>
          <a:p>
            <a:r>
              <a:rPr lang="de-DE" sz="2540" dirty="0"/>
              <a:t>The Philipps </a:t>
            </a:r>
            <a:r>
              <a:rPr lang="de-DE" sz="2540" dirty="0" err="1"/>
              <a:t>curve</a:t>
            </a:r>
            <a:r>
              <a:rPr lang="de-DE" sz="2540" dirty="0"/>
              <a:t> </a:t>
            </a:r>
            <a:r>
              <a:rPr lang="de-DE" sz="2540" dirty="0" err="1"/>
              <a:t>states</a:t>
            </a:r>
            <a:r>
              <a:rPr lang="de-DE" sz="2540" dirty="0"/>
              <a:t> </a:t>
            </a:r>
            <a:r>
              <a:rPr lang="de-DE" sz="2540" dirty="0" err="1"/>
              <a:t>that</a:t>
            </a:r>
            <a:r>
              <a:rPr lang="de-DE" sz="2540" dirty="0"/>
              <a:t> </a:t>
            </a:r>
            <a:r>
              <a:rPr lang="de-DE" sz="2540" dirty="0" err="1"/>
              <a:t>inflation</a:t>
            </a:r>
            <a:r>
              <a:rPr lang="de-DE" sz="2540" dirty="0"/>
              <a:t> </a:t>
            </a:r>
            <a:r>
              <a:rPr lang="el-GR" sz="2540" dirty="0"/>
              <a:t>π</a:t>
            </a:r>
            <a:r>
              <a:rPr lang="de-DE" sz="2540" dirty="0"/>
              <a:t> </a:t>
            </a:r>
            <a:r>
              <a:rPr lang="de-DE" sz="2540" dirty="0" err="1"/>
              <a:t>depends</a:t>
            </a:r>
            <a:r>
              <a:rPr lang="de-DE" sz="2540" dirty="0"/>
              <a:t> on</a:t>
            </a:r>
          </a:p>
          <a:p>
            <a:endParaRPr lang="de-DE" sz="2540" dirty="0"/>
          </a:p>
          <a:p>
            <a:pPr marL="829452" lvl="1" indent="-414726">
              <a:buFont typeface="Arial" panose="020B0604020202020204" pitchFamily="34" charset="0"/>
              <a:buChar char="•"/>
            </a:pPr>
            <a:r>
              <a:rPr lang="de-DE" sz="2540" dirty="0" err="1"/>
              <a:t>expected</a:t>
            </a:r>
            <a:r>
              <a:rPr lang="de-DE" sz="2540" dirty="0"/>
              <a:t> </a:t>
            </a:r>
            <a:r>
              <a:rPr lang="de-DE" sz="2540" dirty="0" err="1"/>
              <a:t>inflation</a:t>
            </a:r>
            <a:r>
              <a:rPr lang="de-DE" sz="2540" dirty="0"/>
              <a:t> </a:t>
            </a:r>
            <a:r>
              <a:rPr lang="el-GR" sz="2540" dirty="0"/>
              <a:t>π</a:t>
            </a:r>
            <a:r>
              <a:rPr lang="en-US" sz="2540" baseline="30000" dirty="0"/>
              <a:t>e</a:t>
            </a:r>
          </a:p>
          <a:p>
            <a:pPr marL="414726" indent="-414726">
              <a:buFont typeface="Arial" panose="020B0604020202020204" pitchFamily="34" charset="0"/>
              <a:buChar char="•"/>
            </a:pPr>
            <a:endParaRPr lang="en-US" sz="2540" baseline="30000" dirty="0"/>
          </a:p>
          <a:p>
            <a:pPr marL="829452" lvl="1" indent="-414726">
              <a:buFont typeface="Arial" panose="020B0604020202020204" pitchFamily="34" charset="0"/>
              <a:buChar char="•"/>
            </a:pPr>
            <a:r>
              <a:rPr lang="en-US" sz="2540" dirty="0"/>
              <a:t>the deviation of unemployment </a:t>
            </a:r>
            <a:r>
              <a:rPr lang="en-US" sz="2540" dirty="0" err="1"/>
              <a:t>fromt</a:t>
            </a:r>
            <a:r>
              <a:rPr lang="en-US" sz="2540" dirty="0"/>
              <a:t> the natural rate </a:t>
            </a:r>
            <a:r>
              <a:rPr lang="en-US" sz="2540"/>
              <a:t>u-u*</a:t>
            </a:r>
          </a:p>
          <a:p>
            <a:pPr marL="829452" lvl="1" indent="-414726">
              <a:buFont typeface="Arial" panose="020B0604020202020204" pitchFamily="34" charset="0"/>
              <a:buChar char="•"/>
            </a:pPr>
            <a:endParaRPr lang="en-US" sz="2540"/>
          </a:p>
          <a:p>
            <a:pPr marL="829452" lvl="1" indent="-414726">
              <a:buFont typeface="Arial" panose="020B0604020202020204" pitchFamily="34" charset="0"/>
              <a:buChar char="•"/>
            </a:pPr>
            <a:r>
              <a:rPr lang="en-US" sz="2540"/>
              <a:t>For further analysis we add an</a:t>
            </a:r>
            <a:r>
              <a:rPr lang="en-US" sz="2540" dirty="0"/>
              <a:t> </a:t>
            </a:r>
            <a:r>
              <a:rPr lang="en-US" sz="2540"/>
              <a:t>supply </a:t>
            </a:r>
            <a:r>
              <a:rPr lang="en-US" sz="2540" dirty="0"/>
              <a:t>shock </a:t>
            </a:r>
            <a:r>
              <a:rPr lang="el-GR" sz="2540" dirty="0"/>
              <a:t>ε</a:t>
            </a:r>
            <a:endParaRPr lang="de-DE" sz="2540" dirty="0"/>
          </a:p>
          <a:p>
            <a:endParaRPr lang="de-DE" sz="2540" dirty="0"/>
          </a:p>
          <a:p>
            <a:endParaRPr lang="de-DE" sz="2540" dirty="0"/>
          </a:p>
          <a:p>
            <a:r>
              <a:rPr lang="de-DE" sz="2540" dirty="0"/>
              <a:t>			</a:t>
            </a:r>
            <a:r>
              <a:rPr lang="el-GR" sz="2540" dirty="0"/>
              <a:t>π</a:t>
            </a:r>
            <a:r>
              <a:rPr lang="en-US" sz="2540" dirty="0"/>
              <a:t>	=</a:t>
            </a:r>
            <a:r>
              <a:rPr lang="de-DE" sz="2540" dirty="0"/>
              <a:t>	</a:t>
            </a:r>
            <a:r>
              <a:rPr lang="el-GR" sz="2540" dirty="0"/>
              <a:t>π</a:t>
            </a:r>
            <a:r>
              <a:rPr lang="en-US" sz="2540" baseline="30000" dirty="0"/>
              <a:t>e</a:t>
            </a:r>
            <a:r>
              <a:rPr lang="en-US" sz="2540" dirty="0"/>
              <a:t> - </a:t>
            </a:r>
            <a:r>
              <a:rPr lang="el-GR" sz="2540" dirty="0"/>
              <a:t>β</a:t>
            </a:r>
            <a:r>
              <a:rPr lang="de-DE" sz="2540" dirty="0"/>
              <a:t>(</a:t>
            </a:r>
            <a:r>
              <a:rPr lang="en-US" sz="2540" dirty="0"/>
              <a:t>u-u*</a:t>
            </a:r>
            <a:r>
              <a:rPr lang="de-DE" sz="2540" dirty="0"/>
              <a:t>) + </a:t>
            </a:r>
            <a:r>
              <a:rPr lang="el-GR" sz="2540" dirty="0"/>
              <a:t>ε</a:t>
            </a:r>
            <a:endParaRPr lang="de-DE" sz="2540" dirty="0"/>
          </a:p>
        </p:txBody>
      </p:sp>
      <p:sp>
        <p:nvSpPr>
          <p:cNvPr id="2" name="Rechteck 1">
            <a:extLst>
              <a:ext uri="{FF2B5EF4-FFF2-40B4-BE49-F238E27FC236}">
                <a16:creationId xmlns:a16="http://schemas.microsoft.com/office/drawing/2014/main" id="{AEA05B69-71E8-BED5-6875-DD0A3D0322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2431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dirty="0"/>
              <a:t>The short run Phillips curve</a:t>
            </a:r>
          </a:p>
        </p:txBody>
      </p:sp>
      <p:cxnSp>
        <p:nvCxnSpPr>
          <p:cNvPr id="12" name="Gerade Verbindung mit Pfeil 11"/>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a:off x="3069109" y="1469475"/>
            <a:ext cx="3657780" cy="313524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23" name="Rechteck 22"/>
          <p:cNvSpPr/>
          <p:nvPr/>
        </p:nvSpPr>
        <p:spPr>
          <a:xfrm>
            <a:off x="7576016" y="5510731"/>
            <a:ext cx="295274" cy="343620"/>
          </a:xfrm>
          <a:prstGeom prst="rect">
            <a:avLst/>
          </a:prstGeom>
        </p:spPr>
        <p:txBody>
          <a:bodyPr wrap="none">
            <a:spAutoFit/>
          </a:bodyPr>
          <a:lstStyle/>
          <a:p>
            <a:r>
              <a:rPr lang="en-US" sz="1633" dirty="0"/>
              <a:t>u</a:t>
            </a:r>
            <a:endParaRPr lang="de-DE" sz="1633" dirty="0"/>
          </a:p>
        </p:txBody>
      </p:sp>
      <p:cxnSp>
        <p:nvCxnSpPr>
          <p:cNvPr id="25" name="Gerade Verbindung 24"/>
          <p:cNvCxnSpPr/>
          <p:nvPr/>
        </p:nvCxnSpPr>
        <p:spPr>
          <a:xfrm>
            <a:off x="3722284" y="2057333"/>
            <a:ext cx="0" cy="7184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3722285" y="2775825"/>
            <a:ext cx="8491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3436036" y="2249071"/>
            <a:ext cx="295274" cy="343620"/>
          </a:xfrm>
          <a:prstGeom prst="rect">
            <a:avLst/>
          </a:prstGeom>
        </p:spPr>
        <p:txBody>
          <a:bodyPr wrap="none">
            <a:spAutoFit/>
          </a:bodyPr>
          <a:lstStyle/>
          <a:p>
            <a:r>
              <a:rPr lang="el-GR" sz="1633" dirty="0"/>
              <a:t>β</a:t>
            </a:r>
            <a:endParaRPr lang="de-DE" sz="1633" dirty="0"/>
          </a:p>
        </p:txBody>
      </p:sp>
      <p:sp>
        <p:nvSpPr>
          <p:cNvPr id="30" name="Textfeld 29"/>
          <p:cNvSpPr txBox="1"/>
          <p:nvPr/>
        </p:nvSpPr>
        <p:spPr>
          <a:xfrm>
            <a:off x="4055063" y="2815907"/>
            <a:ext cx="136828" cy="343620"/>
          </a:xfrm>
          <a:prstGeom prst="rect">
            <a:avLst/>
          </a:prstGeom>
          <a:noFill/>
        </p:spPr>
        <p:txBody>
          <a:bodyPr wrap="square" rtlCol="0">
            <a:spAutoFit/>
          </a:bodyPr>
          <a:lstStyle/>
          <a:p>
            <a:r>
              <a:rPr lang="de-DE" sz="1633" dirty="0"/>
              <a:t>1</a:t>
            </a:r>
          </a:p>
        </p:txBody>
      </p:sp>
      <p:cxnSp>
        <p:nvCxnSpPr>
          <p:cNvPr id="32" name="Gerade Verbindung 31"/>
          <p:cNvCxnSpPr/>
          <p:nvPr/>
        </p:nvCxnSpPr>
        <p:spPr>
          <a:xfrm>
            <a:off x="2481252" y="3494317"/>
            <a:ext cx="29392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5420538" y="3494317"/>
            <a:ext cx="0" cy="18288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1674909" y="3326809"/>
            <a:ext cx="713657" cy="343620"/>
          </a:xfrm>
          <a:prstGeom prst="rect">
            <a:avLst/>
          </a:prstGeom>
        </p:spPr>
        <p:txBody>
          <a:bodyPr wrap="none">
            <a:spAutoFit/>
          </a:bodyPr>
          <a:lstStyle/>
          <a:p>
            <a:r>
              <a:rPr lang="el-GR" sz="1633" dirty="0"/>
              <a:t>π</a:t>
            </a:r>
            <a:r>
              <a:rPr lang="en-US" sz="1633" baseline="30000" dirty="0"/>
              <a:t>e</a:t>
            </a:r>
            <a:r>
              <a:rPr lang="en-US" sz="1633" dirty="0"/>
              <a:t> </a:t>
            </a:r>
            <a:r>
              <a:rPr lang="de-DE" sz="1633" dirty="0"/>
              <a:t> + </a:t>
            </a:r>
            <a:r>
              <a:rPr lang="el-GR" sz="1633" dirty="0"/>
              <a:t>ε</a:t>
            </a:r>
            <a:endParaRPr lang="de-DE" sz="1633" dirty="0"/>
          </a:p>
        </p:txBody>
      </p:sp>
      <p:sp>
        <p:nvSpPr>
          <p:cNvPr id="37" name="Rechteck 36"/>
          <p:cNvSpPr/>
          <p:nvPr/>
        </p:nvSpPr>
        <p:spPr>
          <a:xfrm>
            <a:off x="5229184" y="5351912"/>
            <a:ext cx="399468" cy="343620"/>
          </a:xfrm>
          <a:prstGeom prst="rect">
            <a:avLst/>
          </a:prstGeom>
        </p:spPr>
        <p:txBody>
          <a:bodyPr wrap="none">
            <a:spAutoFit/>
          </a:bodyPr>
          <a:lstStyle/>
          <a:p>
            <a:r>
              <a:rPr lang="en-US" sz="1633" dirty="0"/>
              <a:t>u*</a:t>
            </a:r>
            <a:endParaRPr lang="de-DE" sz="1633" dirty="0"/>
          </a:p>
        </p:txBody>
      </p:sp>
      <p:cxnSp>
        <p:nvCxnSpPr>
          <p:cNvPr id="39" name="Gerade Verbindung mit Pfeil 38"/>
          <p:cNvCxnSpPr/>
          <p:nvPr/>
        </p:nvCxnSpPr>
        <p:spPr>
          <a:xfrm flipH="1">
            <a:off x="5024832" y="2249071"/>
            <a:ext cx="395707" cy="5267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4898000" y="1498077"/>
            <a:ext cx="3420873" cy="762388"/>
          </a:xfrm>
          <a:prstGeom prst="rect">
            <a:avLst/>
          </a:prstGeom>
          <a:noFill/>
        </p:spPr>
        <p:txBody>
          <a:bodyPr wrap="none" rtlCol="0">
            <a:spAutoFit/>
          </a:bodyPr>
          <a:lstStyle/>
          <a:p>
            <a:r>
              <a:rPr lang="de-DE" sz="2177" dirty="0"/>
              <a:t>Trade off </a:t>
            </a:r>
            <a:r>
              <a:rPr lang="de-DE" sz="2177" dirty="0" err="1"/>
              <a:t>between</a:t>
            </a:r>
            <a:r>
              <a:rPr lang="de-DE" sz="2177" dirty="0"/>
              <a:t> </a:t>
            </a:r>
          </a:p>
          <a:p>
            <a:r>
              <a:rPr lang="de-DE" sz="2177" dirty="0" err="1"/>
              <a:t>unemployment</a:t>
            </a:r>
            <a:r>
              <a:rPr lang="de-DE" sz="2177" dirty="0"/>
              <a:t> </a:t>
            </a:r>
            <a:r>
              <a:rPr lang="de-DE" sz="2177" dirty="0" err="1"/>
              <a:t>and</a:t>
            </a:r>
            <a:r>
              <a:rPr lang="de-DE" sz="2177" dirty="0"/>
              <a:t> </a:t>
            </a:r>
            <a:r>
              <a:rPr lang="de-DE" sz="2177" dirty="0" err="1"/>
              <a:t>inflation</a:t>
            </a:r>
            <a:endParaRPr lang="de-DE" sz="2177" dirty="0"/>
          </a:p>
        </p:txBody>
      </p:sp>
      <p:sp>
        <p:nvSpPr>
          <p:cNvPr id="2" name="Rechteck 1">
            <a:extLst>
              <a:ext uri="{FF2B5EF4-FFF2-40B4-BE49-F238E27FC236}">
                <a16:creationId xmlns:a16="http://schemas.microsoft.com/office/drawing/2014/main" id="{E1700237-416E-A4F9-B34A-D258735365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030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a:t>Long run Phillips </a:t>
            </a:r>
            <a:r>
              <a:rPr lang="en-US" sz="2540" b="1" dirty="0"/>
              <a:t>Curve</a:t>
            </a:r>
          </a:p>
        </p:txBody>
      </p:sp>
      <p:cxnSp>
        <p:nvCxnSpPr>
          <p:cNvPr id="7" name="Gerade Verbindung mit Pfeil 6"/>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hteck 8"/>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10" name="Rechteck 9"/>
          <p:cNvSpPr/>
          <p:nvPr/>
        </p:nvSpPr>
        <p:spPr>
          <a:xfrm>
            <a:off x="7576016" y="5510731"/>
            <a:ext cx="295274" cy="343620"/>
          </a:xfrm>
          <a:prstGeom prst="rect">
            <a:avLst/>
          </a:prstGeom>
        </p:spPr>
        <p:txBody>
          <a:bodyPr wrap="none">
            <a:spAutoFit/>
          </a:bodyPr>
          <a:lstStyle/>
          <a:p>
            <a:r>
              <a:rPr lang="en-US" sz="1633" dirty="0"/>
              <a:t>u</a:t>
            </a:r>
            <a:endParaRPr lang="de-DE" sz="1633" dirty="0"/>
          </a:p>
        </p:txBody>
      </p:sp>
      <p:sp>
        <p:nvSpPr>
          <p:cNvPr id="11" name="Freihandform 10"/>
          <p:cNvSpPr/>
          <p:nvPr/>
        </p:nvSpPr>
        <p:spPr>
          <a:xfrm>
            <a:off x="2764662" y="1505642"/>
            <a:ext cx="4162560" cy="3578879"/>
          </a:xfrm>
          <a:custGeom>
            <a:avLst/>
            <a:gdLst>
              <a:gd name="connsiteX0" fmla="*/ 0 w 4588933"/>
              <a:gd name="connsiteY0" fmla="*/ 0 h 3945466"/>
              <a:gd name="connsiteX1" fmla="*/ 1168400 w 4588933"/>
              <a:gd name="connsiteY1" fmla="*/ 2963333 h 3945466"/>
              <a:gd name="connsiteX2" fmla="*/ 4588933 w 4588933"/>
              <a:gd name="connsiteY2" fmla="*/ 3945466 h 3945466"/>
            </a:gdLst>
            <a:ahLst/>
            <a:cxnLst>
              <a:cxn ang="0">
                <a:pos x="connsiteX0" y="connsiteY0"/>
              </a:cxn>
              <a:cxn ang="0">
                <a:pos x="connsiteX1" y="connsiteY1"/>
              </a:cxn>
              <a:cxn ang="0">
                <a:pos x="connsiteX2" y="connsiteY2"/>
              </a:cxn>
            </a:cxnLst>
            <a:rect l="l" t="t" r="r" b="b"/>
            <a:pathLst>
              <a:path w="4588933" h="3945466">
                <a:moveTo>
                  <a:pt x="0" y="0"/>
                </a:moveTo>
                <a:cubicBezTo>
                  <a:pt x="201789" y="1152877"/>
                  <a:pt x="403578" y="2305755"/>
                  <a:pt x="1168400" y="2963333"/>
                </a:cubicBezTo>
                <a:cubicBezTo>
                  <a:pt x="1933222" y="3620911"/>
                  <a:pt x="3261077" y="3783188"/>
                  <a:pt x="4588933" y="39454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2" name="Freihandform 11"/>
          <p:cNvSpPr/>
          <p:nvPr/>
        </p:nvSpPr>
        <p:spPr>
          <a:xfrm>
            <a:off x="3302262" y="1244521"/>
            <a:ext cx="3701760" cy="3379200"/>
          </a:xfrm>
          <a:custGeom>
            <a:avLst/>
            <a:gdLst>
              <a:gd name="connsiteX0" fmla="*/ 0 w 4080933"/>
              <a:gd name="connsiteY0" fmla="*/ 0 h 3725333"/>
              <a:gd name="connsiteX1" fmla="*/ 1236133 w 4080933"/>
              <a:gd name="connsiteY1" fmla="*/ 2556933 h 3725333"/>
              <a:gd name="connsiteX2" fmla="*/ 4080933 w 4080933"/>
              <a:gd name="connsiteY2" fmla="*/ 3725333 h 3725333"/>
            </a:gdLst>
            <a:ahLst/>
            <a:cxnLst>
              <a:cxn ang="0">
                <a:pos x="connsiteX0" y="connsiteY0"/>
              </a:cxn>
              <a:cxn ang="0">
                <a:pos x="connsiteX1" y="connsiteY1"/>
              </a:cxn>
              <a:cxn ang="0">
                <a:pos x="connsiteX2" y="connsiteY2"/>
              </a:cxn>
            </a:cxnLst>
            <a:rect l="l" t="t" r="r" b="b"/>
            <a:pathLst>
              <a:path w="4080933" h="3725333">
                <a:moveTo>
                  <a:pt x="0" y="0"/>
                </a:moveTo>
                <a:cubicBezTo>
                  <a:pt x="277989" y="968022"/>
                  <a:pt x="555978" y="1936044"/>
                  <a:pt x="1236133" y="2556933"/>
                </a:cubicBezTo>
                <a:cubicBezTo>
                  <a:pt x="1916289" y="3177822"/>
                  <a:pt x="2998611" y="3451577"/>
                  <a:pt x="4080933" y="37253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20" name="Gerade Verbindung 19"/>
          <p:cNvCxnSpPr/>
          <p:nvPr/>
        </p:nvCxnSpPr>
        <p:spPr>
          <a:xfrm flipV="1">
            <a:off x="4244824" y="1600111"/>
            <a:ext cx="0" cy="3723097"/>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flipH="1" flipV="1">
            <a:off x="2481253" y="3335238"/>
            <a:ext cx="1763575" cy="2844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4048871" y="5351912"/>
            <a:ext cx="399468" cy="343620"/>
          </a:xfrm>
          <a:prstGeom prst="rect">
            <a:avLst/>
          </a:prstGeom>
        </p:spPr>
        <p:txBody>
          <a:bodyPr wrap="none">
            <a:spAutoFit/>
          </a:bodyPr>
          <a:lstStyle/>
          <a:p>
            <a:r>
              <a:rPr lang="en-US" sz="1633" dirty="0"/>
              <a:t>u*</a:t>
            </a:r>
            <a:endParaRPr lang="de-DE" sz="1633" dirty="0"/>
          </a:p>
        </p:txBody>
      </p:sp>
      <p:sp>
        <p:nvSpPr>
          <p:cNvPr id="31" name="Textfeld 30"/>
          <p:cNvSpPr txBox="1"/>
          <p:nvPr/>
        </p:nvSpPr>
        <p:spPr>
          <a:xfrm>
            <a:off x="4277572" y="4175937"/>
            <a:ext cx="290464" cy="343620"/>
          </a:xfrm>
          <a:prstGeom prst="rect">
            <a:avLst/>
          </a:prstGeom>
          <a:noFill/>
        </p:spPr>
        <p:txBody>
          <a:bodyPr wrap="none" rtlCol="0">
            <a:spAutoFit/>
          </a:bodyPr>
          <a:lstStyle/>
          <a:p>
            <a:r>
              <a:rPr lang="de-DE" sz="1633" dirty="0"/>
              <a:t>1</a:t>
            </a:r>
          </a:p>
        </p:txBody>
      </p:sp>
      <p:sp>
        <p:nvSpPr>
          <p:cNvPr id="32" name="Textfeld 31"/>
          <p:cNvSpPr txBox="1"/>
          <p:nvPr/>
        </p:nvSpPr>
        <p:spPr>
          <a:xfrm>
            <a:off x="3265061" y="2971778"/>
            <a:ext cx="290464" cy="343620"/>
          </a:xfrm>
          <a:prstGeom prst="rect">
            <a:avLst/>
          </a:prstGeom>
          <a:noFill/>
        </p:spPr>
        <p:txBody>
          <a:bodyPr wrap="none" rtlCol="0">
            <a:spAutoFit/>
          </a:bodyPr>
          <a:lstStyle/>
          <a:p>
            <a:r>
              <a:rPr lang="de-DE" sz="1633" dirty="0"/>
              <a:t>2</a:t>
            </a:r>
          </a:p>
        </p:txBody>
      </p:sp>
      <p:sp>
        <p:nvSpPr>
          <p:cNvPr id="33" name="Textfeld 32"/>
          <p:cNvSpPr txBox="1"/>
          <p:nvPr/>
        </p:nvSpPr>
        <p:spPr>
          <a:xfrm>
            <a:off x="4310141" y="3167730"/>
            <a:ext cx="290464" cy="343620"/>
          </a:xfrm>
          <a:prstGeom prst="rect">
            <a:avLst/>
          </a:prstGeom>
          <a:noFill/>
        </p:spPr>
        <p:txBody>
          <a:bodyPr wrap="none" rtlCol="0">
            <a:spAutoFit/>
          </a:bodyPr>
          <a:lstStyle/>
          <a:p>
            <a:r>
              <a:rPr lang="de-DE" sz="1633" dirty="0"/>
              <a:t>3</a:t>
            </a:r>
          </a:p>
        </p:txBody>
      </p:sp>
      <p:sp>
        <p:nvSpPr>
          <p:cNvPr id="34" name="Ellipse 33"/>
          <p:cNvSpPr/>
          <p:nvPr/>
        </p:nvSpPr>
        <p:spPr>
          <a:xfrm>
            <a:off x="4277574" y="3167730"/>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5" name="Ellipse 34"/>
          <p:cNvSpPr/>
          <p:nvPr/>
        </p:nvSpPr>
        <p:spPr>
          <a:xfrm>
            <a:off x="4244825" y="4204381"/>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6" name="Ellipse 35"/>
          <p:cNvSpPr/>
          <p:nvPr/>
        </p:nvSpPr>
        <p:spPr>
          <a:xfrm>
            <a:off x="3210655" y="2971778"/>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38" name="Gerade Verbindung 37"/>
          <p:cNvCxnSpPr/>
          <p:nvPr/>
        </p:nvCxnSpPr>
        <p:spPr>
          <a:xfrm>
            <a:off x="3232355" y="3363683"/>
            <a:ext cx="0" cy="195952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p:nvPr/>
        </p:nvCxnSpPr>
        <p:spPr>
          <a:xfrm flipH="1">
            <a:off x="3302262" y="5519420"/>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3302262" y="5845747"/>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flipH="1">
            <a:off x="2481252" y="4474081"/>
            <a:ext cx="1819368" cy="2061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 name="Rechteck 45"/>
          <p:cNvSpPr/>
          <p:nvPr/>
        </p:nvSpPr>
        <p:spPr>
          <a:xfrm>
            <a:off x="1828076" y="3159301"/>
            <a:ext cx="692818" cy="343620"/>
          </a:xfrm>
          <a:prstGeom prst="rect">
            <a:avLst/>
          </a:prstGeom>
        </p:spPr>
        <p:txBody>
          <a:bodyPr wrap="none">
            <a:spAutoFit/>
          </a:bodyPr>
          <a:lstStyle/>
          <a:p>
            <a:r>
              <a:rPr lang="el-GR" sz="1633" dirty="0"/>
              <a:t>π</a:t>
            </a:r>
            <a:r>
              <a:rPr lang="de-DE" sz="1633" baseline="-25000" dirty="0"/>
              <a:t>2 </a:t>
            </a:r>
            <a:r>
              <a:rPr lang="de-DE" sz="1633" dirty="0"/>
              <a:t>=</a:t>
            </a:r>
            <a:r>
              <a:rPr lang="el-GR" sz="1633" dirty="0"/>
              <a:t>π</a:t>
            </a:r>
            <a:r>
              <a:rPr lang="de-DE" sz="1633" baseline="-25000" dirty="0"/>
              <a:t>3</a:t>
            </a:r>
          </a:p>
        </p:txBody>
      </p:sp>
      <p:sp>
        <p:nvSpPr>
          <p:cNvPr id="47" name="Rechteck 46"/>
          <p:cNvSpPr/>
          <p:nvPr/>
        </p:nvSpPr>
        <p:spPr>
          <a:xfrm>
            <a:off x="2089346" y="4335016"/>
            <a:ext cx="370614" cy="343620"/>
          </a:xfrm>
          <a:prstGeom prst="rect">
            <a:avLst/>
          </a:prstGeom>
        </p:spPr>
        <p:txBody>
          <a:bodyPr wrap="none">
            <a:spAutoFit/>
          </a:bodyPr>
          <a:lstStyle/>
          <a:p>
            <a:r>
              <a:rPr lang="el-GR" sz="1633" dirty="0"/>
              <a:t>π</a:t>
            </a:r>
            <a:r>
              <a:rPr lang="de-DE" sz="1633" baseline="-25000" dirty="0"/>
              <a:t>1</a:t>
            </a:r>
          </a:p>
        </p:txBody>
      </p:sp>
      <p:sp>
        <p:nvSpPr>
          <p:cNvPr id="48" name="Rechteck 47"/>
          <p:cNvSpPr/>
          <p:nvPr/>
        </p:nvSpPr>
        <p:spPr>
          <a:xfrm>
            <a:off x="3852919" y="5845747"/>
            <a:ext cx="651140" cy="343620"/>
          </a:xfrm>
          <a:prstGeom prst="rect">
            <a:avLst/>
          </a:prstGeom>
        </p:spPr>
        <p:txBody>
          <a:bodyPr wrap="none">
            <a:spAutoFit/>
          </a:bodyPr>
          <a:lstStyle/>
          <a:p>
            <a:r>
              <a:rPr lang="de-DE" sz="1633" dirty="0"/>
              <a:t>u</a:t>
            </a:r>
            <a:r>
              <a:rPr lang="de-DE" sz="1633" baseline="-25000" dirty="0"/>
              <a:t>3</a:t>
            </a:r>
            <a:r>
              <a:rPr lang="de-DE" sz="1633" dirty="0"/>
              <a:t>=u</a:t>
            </a:r>
            <a:r>
              <a:rPr lang="de-DE" sz="1633" baseline="-25000" dirty="0"/>
              <a:t>1</a:t>
            </a:r>
          </a:p>
        </p:txBody>
      </p:sp>
      <p:sp>
        <p:nvSpPr>
          <p:cNvPr id="49" name="Rechteck 48"/>
          <p:cNvSpPr/>
          <p:nvPr/>
        </p:nvSpPr>
        <p:spPr>
          <a:xfrm>
            <a:off x="3069109" y="5845747"/>
            <a:ext cx="365806" cy="343620"/>
          </a:xfrm>
          <a:prstGeom prst="rect">
            <a:avLst/>
          </a:prstGeom>
        </p:spPr>
        <p:txBody>
          <a:bodyPr wrap="none">
            <a:spAutoFit/>
          </a:bodyPr>
          <a:lstStyle/>
          <a:p>
            <a:r>
              <a:rPr lang="de-DE" sz="1633" dirty="0"/>
              <a:t>u</a:t>
            </a:r>
            <a:r>
              <a:rPr lang="de-DE" sz="1633" baseline="-25000" dirty="0"/>
              <a:t>2</a:t>
            </a:r>
          </a:p>
        </p:txBody>
      </p:sp>
      <p:sp>
        <p:nvSpPr>
          <p:cNvPr id="2" name="Rechteck 1">
            <a:extLst>
              <a:ext uri="{FF2B5EF4-FFF2-40B4-BE49-F238E27FC236}">
                <a16:creationId xmlns:a16="http://schemas.microsoft.com/office/drawing/2014/main" id="{BC714F02-8262-C6F1-567D-000209BBA75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20344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1198</Words>
  <Application>Microsoft Office PowerPoint</Application>
  <PresentationFormat>Breitbild</PresentationFormat>
  <Paragraphs>151</Paragraphs>
  <Slides>14</Slides>
  <Notes>13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14</vt:i4>
      </vt:variant>
    </vt:vector>
  </HeadingPairs>
  <TitlesOfParts>
    <vt:vector size="22" baseType="lpstr">
      <vt:lpstr>Arial</vt:lpstr>
      <vt:lpstr>Arial Unicode MS</vt:lpstr>
      <vt:lpstr>Calibri</vt:lpstr>
      <vt:lpstr>Cambria Math</vt:lpstr>
      <vt:lpstr>Sparkasse Rg</vt:lpstr>
      <vt:lpstr>Times New Roman</vt:lpstr>
      <vt:lpstr>Wingdings</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265</cp:revision>
  <cp:lastPrinted>2022-03-02T20:18:27Z</cp:lastPrinted>
  <dcterms:created xsi:type="dcterms:W3CDTF">2022-03-01T20:52:11Z</dcterms:created>
  <dcterms:modified xsi:type="dcterms:W3CDTF">2024-10-22T10:45:55Z</dcterms:modified>
</cp:coreProperties>
</file>